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418" r:id="rId2"/>
    <p:sldId id="438" r:id="rId3"/>
    <p:sldId id="447" r:id="rId4"/>
    <p:sldId id="442" r:id="rId5"/>
    <p:sldId id="448" r:id="rId6"/>
    <p:sldId id="440" r:id="rId7"/>
    <p:sldId id="464" r:id="rId8"/>
    <p:sldId id="441" r:id="rId9"/>
    <p:sldId id="443" r:id="rId10"/>
    <p:sldId id="446" r:id="rId11"/>
    <p:sldId id="451" r:id="rId12"/>
    <p:sldId id="452" r:id="rId13"/>
    <p:sldId id="453" r:id="rId14"/>
    <p:sldId id="457" r:id="rId15"/>
    <p:sldId id="454" r:id="rId16"/>
    <p:sldId id="455" r:id="rId17"/>
    <p:sldId id="456" r:id="rId18"/>
    <p:sldId id="458" r:id="rId19"/>
    <p:sldId id="462" r:id="rId20"/>
    <p:sldId id="461" r:id="rId21"/>
    <p:sldId id="435" r:id="rId22"/>
    <p:sldId id="459" r:id="rId23"/>
    <p:sldId id="420" r:id="rId24"/>
    <p:sldId id="436" r:id="rId25"/>
    <p:sldId id="444" r:id="rId26"/>
    <p:sldId id="445" r:id="rId27"/>
    <p:sldId id="450" r:id="rId28"/>
    <p:sldId id="46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55979A"/>
    <a:srgbClr val="4CBBDC"/>
    <a:srgbClr val="00BBD6"/>
    <a:srgbClr val="E28846"/>
    <a:srgbClr val="E25E47"/>
    <a:srgbClr val="A6A6A6"/>
    <a:srgbClr val="528F97"/>
    <a:srgbClr val="3CA8EB"/>
    <a:srgbClr val="00AF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75" autoAdjust="0"/>
    <p:restoredTop sz="83333" autoAdjust="0"/>
  </p:normalViewPr>
  <p:slideViewPr>
    <p:cSldViewPr snapToGrid="0">
      <p:cViewPr varScale="1">
        <p:scale>
          <a:sx n="74" d="100"/>
          <a:sy n="74" d="100"/>
        </p:scale>
        <p:origin x="902" y="7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58" d="100"/>
          <a:sy n="158" d="100"/>
        </p:scale>
        <p:origin x="-5736" y="-6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8549C3-F05A-4F69-8592-2EBAD3050AAF}" type="datetimeFigureOut">
              <a:rPr lang="de-DE" smtClean="0"/>
              <a:t>01.06.2015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98928D-362F-4E55-B754-E7A7949612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8121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8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01/06/2015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64032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25320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90220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70781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14576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01929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1082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23664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6374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128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9093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66843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59425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24979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83737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349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15434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10124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090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1110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Trusses</a:t>
            </a:r>
            <a:r>
              <a:rPr lang="de-DE" dirty="0" smtClean="0"/>
              <a:t>: </a:t>
            </a:r>
            <a:r>
              <a:rPr lang="de-DE" dirty="0" err="1" smtClean="0"/>
              <a:t>polynomial</a:t>
            </a:r>
            <a:r>
              <a:rPr lang="de-DE" dirty="0" smtClean="0"/>
              <a:t> time</a:t>
            </a:r>
            <a:br>
              <a:rPr lang="de-DE" dirty="0" smtClean="0"/>
            </a:br>
            <a:r>
              <a:rPr lang="de-DE" dirty="0" err="1" smtClean="0"/>
              <a:t>Cliques</a:t>
            </a:r>
            <a:r>
              <a:rPr lang="de-DE" dirty="0" smtClean="0"/>
              <a:t>: </a:t>
            </a:r>
            <a:r>
              <a:rPr lang="de-DE" dirty="0" err="1" smtClean="0"/>
              <a:t>exponential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284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75053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44082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7748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53575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8011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34936"/>
            <a:ext cx="10058400" cy="959235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3200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90" y="5597013"/>
            <a:ext cx="10058400" cy="772212"/>
          </a:xfrm>
        </p:spPr>
        <p:txBody>
          <a:bodyPr>
            <a:normAutofit/>
          </a:bodyPr>
          <a:lstStyle>
            <a:lvl1pPr marL="0" indent="0" algn="ctr">
              <a:buNone/>
              <a:defRPr sz="1800" cap="none" spc="0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5" name="Picture 25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0"/>
          </p:nvPr>
        </p:nvSpPr>
        <p:spPr>
          <a:xfrm>
            <a:off x="1084006" y="1710813"/>
            <a:ext cx="10080524" cy="3436374"/>
          </a:xfrm>
          <a:blipFill>
            <a:blip r:embed="rId3"/>
            <a:srcRect/>
            <a:stretch>
              <a:fillRect l="-366" t="-5627" r="-366" b="-562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ap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1559"/>
            <a:ext cx="11277600" cy="1002632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Grafikprogrammierung mit C++ und OpenGL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5376993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20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 err="1" smtClean="0"/>
              <a:t>Authors</a:t>
            </a:r>
            <a:r>
              <a:rPr lang="de-DE" dirty="0" smtClean="0"/>
              <a:t> Name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1" hasCustomPrompt="1"/>
          </p:nvPr>
        </p:nvSpPr>
        <p:spPr>
          <a:xfrm>
            <a:off x="457200" y="5862017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6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smtClean="0"/>
              <a:t>Additional Information – Institut – Date – Conference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200" y="1119848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informative </a:t>
            </a:r>
            <a:r>
              <a:rPr lang="de-DE" dirty="0" err="1" smtClean="0"/>
              <a:t>subtitle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endParaRPr lang="de-DE" dirty="0" smtClean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/>
          </p:nvPr>
        </p:nvSpPr>
        <p:spPr>
          <a:xfrm>
            <a:off x="457199" y="1692378"/>
            <a:ext cx="11286203" cy="3473245"/>
          </a:xfrm>
          <a:blipFill>
            <a:blip r:embed="rId2"/>
            <a:srcRect/>
            <a:stretch>
              <a:fillRect l="-172" t="-12385" r="-596" b="-1089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746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277600" cy="5188017"/>
          </a:xfrm>
        </p:spPr>
        <p:txBody>
          <a:bodyPr/>
          <a:lstStyle>
            <a:lvl1pPr marL="169863" indent="-169863">
              <a:defRPr/>
            </a:lvl1pPr>
            <a:lvl2pPr marL="384048" indent="-182880">
              <a:buClrTx/>
              <a:buFont typeface="Arial" panose="020B0604020202020204" pitchFamily="34" charset="0"/>
              <a:buChar char="•"/>
              <a:defRPr/>
            </a:lvl2pPr>
            <a:lvl3pPr marL="566928" indent="-182880">
              <a:buClrTx/>
              <a:buFont typeface="Arial" panose="020B0604020202020204" pitchFamily="34" charset="0"/>
              <a:buChar char="•"/>
              <a:defRPr/>
            </a:lvl3pPr>
            <a:lvl4pPr marL="749808" indent="-182880">
              <a:buClrTx/>
              <a:buFont typeface="Arial" panose="020B0604020202020204" pitchFamily="34" charset="0"/>
              <a:buChar char="•"/>
              <a:defRPr/>
            </a:lvl4pPr>
            <a:lvl5pPr marL="932688" indent="-182880">
              <a:buClrTx/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2273B-6EF6-4A08-B7B7-1E2534C53C0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DA39B-672E-4448-B142-625B86036061}" type="datetime1">
              <a:rPr lang="en-US" smtClean="0"/>
              <a:t>6/1/2015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4276D-CE39-45DC-B36B-17F01DF95B94}" type="datetime1">
              <a:rPr lang="en-US" smtClean="0"/>
              <a:t>6/1/2015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4F723-5B8E-4483-94BD-D46AA36C12AE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3D08B-B89C-4666-978E-B384ED77016E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xfrm>
            <a:off x="457200" y="1326994"/>
            <a:ext cx="5396285" cy="5531006"/>
          </a:xfrm>
          <a:prstGeom prst="rect">
            <a:avLst/>
          </a:prstGeom>
        </p:spPr>
        <p:txBody>
          <a:bodyPr/>
          <a:lstStyle>
            <a:lvl1pPr marL="0" indent="0">
              <a:buBlip>
                <a:blip r:embed="rId2"/>
              </a:buBlip>
              <a:defRPr sz="2400"/>
            </a:lvl1pPr>
            <a:lvl2pPr marL="420623" indent="-219455">
              <a:buChar char="◦"/>
              <a:defRPr sz="2400"/>
            </a:lvl2pPr>
            <a:lvl3pPr marL="658367" indent="-274319">
              <a:buChar char="◦"/>
              <a:defRPr sz="2400"/>
            </a:lvl3pPr>
            <a:lvl4pPr marL="841248" indent="-274320">
              <a:buChar char="◦"/>
              <a:defRPr sz="2400"/>
            </a:lvl4pPr>
            <a:lvl5pPr marL="1024127" indent="-274319">
              <a:buChar char="◦"/>
              <a:defRPr sz="2400"/>
            </a:lvl5pPr>
          </a:lstStyle>
          <a:p>
            <a:pPr lvl="0">
              <a:defRPr sz="1800"/>
            </a:pPr>
            <a:r>
              <a:rPr sz="2400"/>
              <a:t>Body Level One</a:t>
            </a:r>
          </a:p>
          <a:p>
            <a:pPr lvl="1">
              <a:defRPr sz="1800"/>
            </a:pPr>
            <a:r>
              <a:rPr sz="2400"/>
              <a:t>Body Level Two</a:t>
            </a:r>
          </a:p>
          <a:p>
            <a:pPr lvl="2">
              <a:defRPr sz="1800"/>
            </a:pPr>
            <a:r>
              <a:rPr sz="2400"/>
              <a:t>Body Level Three</a:t>
            </a:r>
          </a:p>
          <a:p>
            <a:pPr lvl="3">
              <a:defRPr sz="1800"/>
            </a:pPr>
            <a:r>
              <a:rPr sz="2400"/>
              <a:t>Body Level Four</a:t>
            </a:r>
          </a:p>
          <a:p>
            <a:pPr lvl="4">
              <a:defRPr sz="1800"/>
            </a:pPr>
            <a:r>
              <a:rPr sz="2400"/>
              <a:t>Body Level Five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‹Nr.›</a:t>
            </a:fld>
            <a:endParaRPr/>
          </a:p>
        </p:txBody>
      </p:sp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800" spc="-50">
                <a:solidFill>
                  <a:srgbClr val="5A6065"/>
                </a:solidFill>
              </a:rP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19628929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C7A0EE0C-0876-48D8-921A-632856C008EF}" type="datetime1">
              <a:rPr lang="en-US" smtClean="0"/>
              <a:t>6/1/2015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none" baseline="0">
                <a:solidFill>
                  <a:schemeClr val="accent4"/>
                </a:solidFill>
                <a:latin typeface="+mn-lt"/>
              </a:defRPr>
            </a:lvl1pPr>
          </a:lstStyle>
          <a:p>
            <a:pPr algn="r"/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3" name="Picture 25"/>
          <p:cNvPicPr>
            <a:picLocks noChangeAspect="1" noChangeArrowheads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0" r:id="rId3"/>
    <p:sldLayoutId id="2147483652" r:id="rId4"/>
    <p:sldLayoutId id="2147483654" r:id="rId5"/>
    <p:sldLayoutId id="2147483655" r:id="rId6"/>
    <p:sldLayoutId id="2147483658" r:id="rId7"/>
    <p:sldLayoutId id="2147483659" r:id="rId8"/>
    <p:sldLayoutId id="2147483664" r:id="rId9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polkadotimpressions.com/wp-content/uploads/2013/01/Facebook-Graph-Search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83" b="22312"/>
          <a:stretch/>
        </p:blipFill>
        <p:spPr bwMode="auto">
          <a:xfrm>
            <a:off x="-9829" y="0"/>
            <a:ext cx="122018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7"/>
          <p:cNvSpPr txBox="1"/>
          <p:nvPr/>
        </p:nvSpPr>
        <p:spPr>
          <a:xfrm>
            <a:off x="10718800" y="135965"/>
            <a:ext cx="1473200" cy="736600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9829" y="750631"/>
            <a:ext cx="9202990" cy="885524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sz="32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Graph Mining with Spark</a:t>
            </a:r>
            <a: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  <a:t/>
            </a:r>
            <a:b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15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r>
              <a:rPr lang="en-US" sz="1500" dirty="0" smtClean="0"/>
              <a:t>Distributed Big Data Analytics Seminar – Tim </a:t>
            </a:r>
            <a:r>
              <a:rPr lang="en-US" sz="1500" dirty="0" err="1" smtClean="0"/>
              <a:t>Draeger</a:t>
            </a:r>
            <a:r>
              <a:rPr lang="en-US" sz="1500" dirty="0" smtClean="0"/>
              <a:t>, </a:t>
            </a:r>
            <a:r>
              <a:rPr lang="en-US" sz="1500" dirty="0" err="1" smtClean="0"/>
              <a:t>Ricarda</a:t>
            </a:r>
            <a:r>
              <a:rPr lang="en-US" sz="1500" dirty="0" smtClean="0"/>
              <a:t> </a:t>
            </a:r>
            <a:r>
              <a:rPr lang="en-US" sz="1500" dirty="0" err="1" smtClean="0"/>
              <a:t>Schüler</a:t>
            </a:r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9" name="Picture 2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2" cy="53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719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06905"/>
            <a:ext cx="11161059" cy="518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de-DE" sz="2600" b="1" dirty="0" smtClean="0"/>
              <a:t>Real </a:t>
            </a:r>
            <a:r>
              <a:rPr lang="de-DE" sz="2600" b="1" dirty="0" err="1" smtClean="0"/>
              <a:t>maxTrussSize</a:t>
            </a:r>
            <a:r>
              <a:rPr lang="de-DE" sz="2600" b="1" dirty="0" smtClean="0"/>
              <a:t> =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10 – 17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 smtClean="0"/>
              <a:t>values</a:t>
            </a:r>
            <a:r>
              <a:rPr lang="de-DE" dirty="0" smtClean="0"/>
              <a:t> </a:t>
            </a:r>
            <a:r>
              <a:rPr lang="de-DE" dirty="0" err="1" smtClean="0"/>
              <a:t>tried</a:t>
            </a:r>
            <a:r>
              <a:rPr lang="de-DE" dirty="0" smtClean="0"/>
              <a:t>: 10, 20, 40, 30, 25, 27, 28, 29,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20 – 11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20</a:t>
            </a:r>
            <a:r>
              <a:rPr lang="de-DE" dirty="0"/>
              <a:t>, 40, 30, 25, 27, 28, 29, </a:t>
            </a:r>
            <a:r>
              <a:rPr lang="de-DE" dirty="0" smtClean="0"/>
              <a:t>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28 – 10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28, 56, 42, 35, 31, 29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40 – 20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40, 21, </a:t>
            </a:r>
            <a:r>
              <a:rPr lang="de-DE" dirty="0"/>
              <a:t>30, 25, 27, 28, 29, </a:t>
            </a:r>
            <a:r>
              <a:rPr lang="de-DE" dirty="0" smtClean="0"/>
              <a:t>28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starting</a:t>
            </a:r>
            <a:r>
              <a:rPr lang="de-DE" dirty="0" smtClean="0"/>
              <a:t> k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2273B-6EF6-4A08-B7B7-1E2534C53C0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08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(Edge.v1)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SelfJoin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7343707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3" name="Gerader Verbinder 42"/>
          <p:cNvCxnSpPr>
            <a:stCxn id="32" idx="7"/>
            <a:endCxn id="41" idx="3"/>
          </p:cNvCxnSpPr>
          <p:nvPr/>
        </p:nvCxnSpPr>
        <p:spPr>
          <a:xfrm flipV="1">
            <a:off x="7190059" y="1435513"/>
            <a:ext cx="193527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6/1/2015</a:t>
            </a:fld>
            <a:endParaRPr lang="en-US"/>
          </a:p>
        </p:txBody>
      </p:sp>
      <p:sp>
        <p:nvSpPr>
          <p:cNvPr id="45" name="Rechteck 44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46" name="Gerade Verbindung mit Pfeil 45"/>
          <p:cNvCxnSpPr>
            <a:endCxn id="45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winkelte Verbindung 46"/>
          <p:cNvCxnSpPr>
            <a:stCxn id="48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eck 47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49" name="Gerade Verbindung mit Pfeil 48"/>
          <p:cNvCxnSpPr>
            <a:stCxn id="45" idx="2"/>
            <a:endCxn id="48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4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SelfJoin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7343707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3" name="Gerader Verbinder 42"/>
          <p:cNvCxnSpPr>
            <a:stCxn id="32" idx="7"/>
            <a:endCxn id="41" idx="3"/>
          </p:cNvCxnSpPr>
          <p:nvPr/>
        </p:nvCxnSpPr>
        <p:spPr>
          <a:xfrm flipV="1">
            <a:off x="7190059" y="1435513"/>
            <a:ext cx="193527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5216" y="253847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7627" y="253846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5216" y="297976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7627" y="29797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7" name="Ellipse 36"/>
          <p:cNvSpPr/>
          <p:nvPr/>
        </p:nvSpPr>
        <p:spPr>
          <a:xfrm>
            <a:off x="6072481" y="342106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957627" y="342105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6072481" y="386235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4" name="Ellipse 43"/>
          <p:cNvSpPr/>
          <p:nvPr/>
        </p:nvSpPr>
        <p:spPr>
          <a:xfrm>
            <a:off x="6955654" y="386235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7527" y="267462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7527" y="311592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37" idx="6"/>
            <a:endCxn id="39" idx="2"/>
          </p:cNvCxnSpPr>
          <p:nvPr/>
        </p:nvCxnSpPr>
        <p:spPr>
          <a:xfrm flipV="1">
            <a:off x="6344792" y="3557215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/>
          <p:cNvCxnSpPr>
            <a:stCxn id="42" idx="6"/>
            <a:endCxn id="44" idx="2"/>
          </p:cNvCxnSpPr>
          <p:nvPr/>
        </p:nvCxnSpPr>
        <p:spPr>
          <a:xfrm>
            <a:off x="6344792" y="3998511"/>
            <a:ext cx="6108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5579683" y="2538469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5579683" y="29797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1" name="Ellipse 50"/>
          <p:cNvSpPr/>
          <p:nvPr/>
        </p:nvSpPr>
        <p:spPr>
          <a:xfrm>
            <a:off x="5579683" y="3416187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Ellipse 51"/>
          <p:cNvSpPr/>
          <p:nvPr/>
        </p:nvSpPr>
        <p:spPr>
          <a:xfrm>
            <a:off x="5579683" y="3862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6/1/2015</a:t>
            </a:fld>
            <a:endParaRPr lang="en-US"/>
          </a:p>
        </p:txBody>
      </p:sp>
      <p:sp>
        <p:nvSpPr>
          <p:cNvPr id="54" name="Rechteck 53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55" name="Gerade Verbindung mit Pfeil 54"/>
          <p:cNvCxnSpPr>
            <a:endCxn id="54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/>
          <p:cNvCxnSpPr>
            <a:stCxn id="57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hteck 56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58" name="Gerade Verbindung mit Pfeil 57"/>
          <p:cNvCxnSpPr>
            <a:stCxn id="54" idx="2"/>
            <a:endCxn id="57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46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7343707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3" name="Gerader Verbinder 42"/>
          <p:cNvCxnSpPr>
            <a:stCxn id="32" idx="7"/>
            <a:endCxn id="41" idx="3"/>
          </p:cNvCxnSpPr>
          <p:nvPr/>
        </p:nvCxnSpPr>
        <p:spPr>
          <a:xfrm flipV="1">
            <a:off x="7190059" y="1435513"/>
            <a:ext cx="193527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5215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7626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5215" y="350440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7626" y="350439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7526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7526" y="364055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7397120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8279531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1" name="Gerader Verbinder 50"/>
          <p:cNvCxnSpPr>
            <a:stCxn id="49" idx="6"/>
            <a:endCxn id="50" idx="2"/>
          </p:cNvCxnSpPr>
          <p:nvPr/>
        </p:nvCxnSpPr>
        <p:spPr>
          <a:xfrm flipV="1">
            <a:off x="7669431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Ellipse 51"/>
          <p:cNvSpPr/>
          <p:nvPr/>
        </p:nvSpPr>
        <p:spPr>
          <a:xfrm>
            <a:off x="7393886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Ellipse 52"/>
          <p:cNvSpPr/>
          <p:nvPr/>
        </p:nvSpPr>
        <p:spPr>
          <a:xfrm>
            <a:off x="827629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4" name="Gerader Verbinder 53"/>
          <p:cNvCxnSpPr>
            <a:stCxn id="52" idx="6"/>
            <a:endCxn id="53" idx="2"/>
          </p:cNvCxnSpPr>
          <p:nvPr/>
        </p:nvCxnSpPr>
        <p:spPr>
          <a:xfrm flipV="1">
            <a:off x="7666197" y="3637772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Ellipse 54"/>
          <p:cNvSpPr/>
          <p:nvPr/>
        </p:nvSpPr>
        <p:spPr>
          <a:xfrm>
            <a:off x="6075215" y="404013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6" name="Ellipse 55"/>
          <p:cNvSpPr/>
          <p:nvPr/>
        </p:nvSpPr>
        <p:spPr>
          <a:xfrm>
            <a:off x="6957626" y="404013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7" name="Gerader Verbinder 56"/>
          <p:cNvCxnSpPr>
            <a:stCxn id="55" idx="6"/>
            <a:endCxn id="56" idx="2"/>
          </p:cNvCxnSpPr>
          <p:nvPr/>
        </p:nvCxnSpPr>
        <p:spPr>
          <a:xfrm flipV="1">
            <a:off x="6347526" y="417628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Ellipse 57"/>
          <p:cNvSpPr/>
          <p:nvPr/>
        </p:nvSpPr>
        <p:spPr>
          <a:xfrm>
            <a:off x="7383726" y="40345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9" name="Ellipse 58"/>
          <p:cNvSpPr/>
          <p:nvPr/>
        </p:nvSpPr>
        <p:spPr>
          <a:xfrm>
            <a:off x="8266137" y="40345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0" name="Gerader Verbinder 59"/>
          <p:cNvCxnSpPr>
            <a:stCxn id="58" idx="6"/>
            <a:endCxn id="59" idx="2"/>
          </p:cNvCxnSpPr>
          <p:nvPr/>
        </p:nvCxnSpPr>
        <p:spPr>
          <a:xfrm flipV="1">
            <a:off x="7656037" y="4170723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Ellipse 60"/>
          <p:cNvSpPr/>
          <p:nvPr/>
        </p:nvSpPr>
        <p:spPr>
          <a:xfrm>
            <a:off x="6075215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Ellipse 61"/>
          <p:cNvSpPr/>
          <p:nvPr/>
        </p:nvSpPr>
        <p:spPr>
          <a:xfrm>
            <a:off x="6957626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3" name="Gerader Verbinder 62"/>
          <p:cNvCxnSpPr>
            <a:stCxn id="61" idx="6"/>
            <a:endCxn id="62" idx="2"/>
          </p:cNvCxnSpPr>
          <p:nvPr/>
        </p:nvCxnSpPr>
        <p:spPr>
          <a:xfrm flipV="1">
            <a:off x="6347526" y="4698586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Ellipse 63"/>
          <p:cNvSpPr/>
          <p:nvPr/>
        </p:nvSpPr>
        <p:spPr>
          <a:xfrm>
            <a:off x="7383585" y="456321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5" name="Ellipse 64"/>
          <p:cNvSpPr/>
          <p:nvPr/>
        </p:nvSpPr>
        <p:spPr>
          <a:xfrm>
            <a:off x="8265996" y="456321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6" name="Gerader Verbinder 65"/>
          <p:cNvCxnSpPr>
            <a:stCxn id="64" idx="6"/>
            <a:endCxn id="65" idx="2"/>
          </p:cNvCxnSpPr>
          <p:nvPr/>
        </p:nvCxnSpPr>
        <p:spPr>
          <a:xfrm flipV="1">
            <a:off x="7655896" y="469937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Ellipse 66"/>
          <p:cNvSpPr/>
          <p:nvPr/>
        </p:nvSpPr>
        <p:spPr>
          <a:xfrm>
            <a:off x="5525346" y="29686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8" name="Ellipse 67"/>
          <p:cNvSpPr/>
          <p:nvPr/>
        </p:nvSpPr>
        <p:spPr>
          <a:xfrm>
            <a:off x="5528732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5525346" y="40304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5528732" y="456343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6/1/2015</a:t>
            </a:fld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73" name="Gerade Verbindung mit Pfeil 72"/>
          <p:cNvCxnSpPr>
            <a:endCxn id="72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winkelte Verbindung 73"/>
          <p:cNvCxnSpPr>
            <a:stCxn id="75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76" name="Gerade Verbindung mit Pfeil 75"/>
          <p:cNvCxnSpPr>
            <a:stCxn id="72" idx="2"/>
            <a:endCxn id="75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Ellipse 76"/>
          <p:cNvSpPr/>
          <p:nvPr/>
        </p:nvSpPr>
        <p:spPr>
          <a:xfrm>
            <a:off x="6075215" y="510786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8" name="Ellipse 77"/>
          <p:cNvSpPr/>
          <p:nvPr/>
        </p:nvSpPr>
        <p:spPr>
          <a:xfrm>
            <a:off x="6960361" y="510786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9" name="Gerader Verbinder 78"/>
          <p:cNvCxnSpPr>
            <a:stCxn id="77" idx="6"/>
            <a:endCxn id="78" idx="2"/>
          </p:cNvCxnSpPr>
          <p:nvPr/>
        </p:nvCxnSpPr>
        <p:spPr>
          <a:xfrm flipV="1">
            <a:off x="6347526" y="524401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Ellipse 79"/>
          <p:cNvSpPr/>
          <p:nvPr/>
        </p:nvSpPr>
        <p:spPr>
          <a:xfrm>
            <a:off x="5533119" y="510786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1" name="Ellipse 80"/>
          <p:cNvSpPr/>
          <p:nvPr/>
        </p:nvSpPr>
        <p:spPr>
          <a:xfrm>
            <a:off x="7391151" y="510851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2" name="Ellipse 81"/>
          <p:cNvSpPr/>
          <p:nvPr/>
        </p:nvSpPr>
        <p:spPr>
          <a:xfrm>
            <a:off x="8276297" y="510851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83" name="Gerader Verbinder 82"/>
          <p:cNvCxnSpPr>
            <a:stCxn id="81" idx="6"/>
            <a:endCxn id="82" idx="2"/>
          </p:cNvCxnSpPr>
          <p:nvPr/>
        </p:nvCxnSpPr>
        <p:spPr>
          <a:xfrm flipV="1">
            <a:off x="7663462" y="5244668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Ellipse 83"/>
          <p:cNvSpPr/>
          <p:nvPr/>
        </p:nvSpPr>
        <p:spPr>
          <a:xfrm>
            <a:off x="6075215" y="562534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5" name="Ellipse 84"/>
          <p:cNvSpPr/>
          <p:nvPr/>
        </p:nvSpPr>
        <p:spPr>
          <a:xfrm>
            <a:off x="6958388" y="562534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86" name="Gerader Verbinder 85"/>
          <p:cNvCxnSpPr>
            <a:stCxn id="84" idx="6"/>
            <a:endCxn id="85" idx="2"/>
          </p:cNvCxnSpPr>
          <p:nvPr/>
        </p:nvCxnSpPr>
        <p:spPr>
          <a:xfrm>
            <a:off x="6347526" y="5761496"/>
            <a:ext cx="6108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Ellipse 86"/>
          <p:cNvSpPr/>
          <p:nvPr/>
        </p:nvSpPr>
        <p:spPr>
          <a:xfrm>
            <a:off x="5542281" y="562534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8" name="Ellipse 87"/>
          <p:cNvSpPr/>
          <p:nvPr/>
        </p:nvSpPr>
        <p:spPr>
          <a:xfrm>
            <a:off x="7391151" y="562095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9" name="Ellipse 88"/>
          <p:cNvSpPr/>
          <p:nvPr/>
        </p:nvSpPr>
        <p:spPr>
          <a:xfrm>
            <a:off x="8274324" y="562095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0" name="Gerader Verbinder 89"/>
          <p:cNvCxnSpPr>
            <a:stCxn id="88" idx="6"/>
            <a:endCxn id="89" idx="2"/>
          </p:cNvCxnSpPr>
          <p:nvPr/>
        </p:nvCxnSpPr>
        <p:spPr>
          <a:xfrm>
            <a:off x="7663462" y="5757110"/>
            <a:ext cx="6108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5746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14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  <a:endCxn id="15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4" name="Gewinkelte Verbindung 23"/>
          <p:cNvCxnSpPr>
            <a:stCxn id="71" idx="3"/>
            <a:endCxn id="22" idx="1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7343707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3" name="Gerader Verbinder 42"/>
          <p:cNvCxnSpPr>
            <a:stCxn id="32" idx="7"/>
            <a:endCxn id="41" idx="3"/>
          </p:cNvCxnSpPr>
          <p:nvPr/>
        </p:nvCxnSpPr>
        <p:spPr>
          <a:xfrm flipV="1">
            <a:off x="7190059" y="1435513"/>
            <a:ext cx="193527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5215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7626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5215" y="350440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7626" y="350439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7526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7526" y="364055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7397120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8279531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1" name="Gerader Verbinder 50"/>
          <p:cNvCxnSpPr>
            <a:stCxn id="49" idx="6"/>
            <a:endCxn id="50" idx="2"/>
          </p:cNvCxnSpPr>
          <p:nvPr/>
        </p:nvCxnSpPr>
        <p:spPr>
          <a:xfrm flipV="1">
            <a:off x="7669431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Ellipse 51"/>
          <p:cNvSpPr/>
          <p:nvPr/>
        </p:nvSpPr>
        <p:spPr>
          <a:xfrm>
            <a:off x="7393886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Ellipse 52"/>
          <p:cNvSpPr/>
          <p:nvPr/>
        </p:nvSpPr>
        <p:spPr>
          <a:xfrm>
            <a:off x="827629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4" name="Gerader Verbinder 53"/>
          <p:cNvCxnSpPr>
            <a:stCxn id="52" idx="6"/>
            <a:endCxn id="53" idx="2"/>
          </p:cNvCxnSpPr>
          <p:nvPr/>
        </p:nvCxnSpPr>
        <p:spPr>
          <a:xfrm flipV="1">
            <a:off x="7666197" y="3637772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Ellipse 54"/>
          <p:cNvSpPr/>
          <p:nvPr/>
        </p:nvSpPr>
        <p:spPr>
          <a:xfrm>
            <a:off x="6075215" y="404013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6" name="Ellipse 55"/>
          <p:cNvSpPr/>
          <p:nvPr/>
        </p:nvSpPr>
        <p:spPr>
          <a:xfrm>
            <a:off x="6957626" y="404013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7" name="Gerader Verbinder 56"/>
          <p:cNvCxnSpPr>
            <a:stCxn id="55" idx="6"/>
            <a:endCxn id="56" idx="2"/>
          </p:cNvCxnSpPr>
          <p:nvPr/>
        </p:nvCxnSpPr>
        <p:spPr>
          <a:xfrm flipV="1">
            <a:off x="6347526" y="417628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Ellipse 57"/>
          <p:cNvSpPr/>
          <p:nvPr/>
        </p:nvSpPr>
        <p:spPr>
          <a:xfrm>
            <a:off x="7383726" y="40345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9" name="Ellipse 58"/>
          <p:cNvSpPr/>
          <p:nvPr/>
        </p:nvSpPr>
        <p:spPr>
          <a:xfrm>
            <a:off x="8266137" y="40345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0" name="Gerader Verbinder 59"/>
          <p:cNvCxnSpPr>
            <a:stCxn id="58" idx="6"/>
            <a:endCxn id="59" idx="2"/>
          </p:cNvCxnSpPr>
          <p:nvPr/>
        </p:nvCxnSpPr>
        <p:spPr>
          <a:xfrm flipV="1">
            <a:off x="7656037" y="4170723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Ellipse 60"/>
          <p:cNvSpPr/>
          <p:nvPr/>
        </p:nvSpPr>
        <p:spPr>
          <a:xfrm>
            <a:off x="6075215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Ellipse 61"/>
          <p:cNvSpPr/>
          <p:nvPr/>
        </p:nvSpPr>
        <p:spPr>
          <a:xfrm>
            <a:off x="6957626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3" name="Gerader Verbinder 62"/>
          <p:cNvCxnSpPr>
            <a:stCxn id="61" idx="6"/>
            <a:endCxn id="62" idx="2"/>
          </p:cNvCxnSpPr>
          <p:nvPr/>
        </p:nvCxnSpPr>
        <p:spPr>
          <a:xfrm flipV="1">
            <a:off x="6347526" y="4698586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Ellipse 63"/>
          <p:cNvSpPr/>
          <p:nvPr/>
        </p:nvSpPr>
        <p:spPr>
          <a:xfrm>
            <a:off x="7383585" y="456321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5" name="Ellipse 64"/>
          <p:cNvSpPr/>
          <p:nvPr/>
        </p:nvSpPr>
        <p:spPr>
          <a:xfrm>
            <a:off x="8265996" y="456321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6" name="Gerader Verbinder 65"/>
          <p:cNvCxnSpPr>
            <a:stCxn id="64" idx="6"/>
            <a:endCxn id="65" idx="2"/>
          </p:cNvCxnSpPr>
          <p:nvPr/>
        </p:nvCxnSpPr>
        <p:spPr>
          <a:xfrm flipV="1">
            <a:off x="7655896" y="469937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Ellipse 66"/>
          <p:cNvSpPr/>
          <p:nvPr/>
        </p:nvSpPr>
        <p:spPr>
          <a:xfrm>
            <a:off x="5525346" y="29686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8" name="Ellipse 67"/>
          <p:cNvSpPr/>
          <p:nvPr/>
        </p:nvSpPr>
        <p:spPr>
          <a:xfrm>
            <a:off x="5528732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5525346" y="40304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5528732" y="456343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Rechteck 70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1" name="Gerade Verbindung mit Pfeil 10"/>
          <p:cNvCxnSpPr>
            <a:stCxn id="15" idx="2"/>
            <a:endCxn id="71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Ellipse 71"/>
          <p:cNvSpPr/>
          <p:nvPr/>
        </p:nvSpPr>
        <p:spPr>
          <a:xfrm>
            <a:off x="6075215" y="510786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3" name="Ellipse 72"/>
          <p:cNvSpPr/>
          <p:nvPr/>
        </p:nvSpPr>
        <p:spPr>
          <a:xfrm>
            <a:off x="6960361" y="510786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4" name="Gerader Verbinder 73"/>
          <p:cNvCxnSpPr>
            <a:stCxn id="72" idx="6"/>
            <a:endCxn id="73" idx="2"/>
          </p:cNvCxnSpPr>
          <p:nvPr/>
        </p:nvCxnSpPr>
        <p:spPr>
          <a:xfrm flipV="1">
            <a:off x="6347526" y="524401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Ellipse 74"/>
          <p:cNvSpPr/>
          <p:nvPr/>
        </p:nvSpPr>
        <p:spPr>
          <a:xfrm>
            <a:off x="5533119" y="510786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6" name="Ellipse 75"/>
          <p:cNvSpPr/>
          <p:nvPr/>
        </p:nvSpPr>
        <p:spPr>
          <a:xfrm>
            <a:off x="7391151" y="510851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7" name="Ellipse 76"/>
          <p:cNvSpPr/>
          <p:nvPr/>
        </p:nvSpPr>
        <p:spPr>
          <a:xfrm>
            <a:off x="8276297" y="510851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8" name="Gerader Verbinder 77"/>
          <p:cNvCxnSpPr>
            <a:stCxn id="76" idx="6"/>
            <a:endCxn id="77" idx="2"/>
          </p:cNvCxnSpPr>
          <p:nvPr/>
        </p:nvCxnSpPr>
        <p:spPr>
          <a:xfrm flipV="1">
            <a:off x="7663462" y="5244668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lipse 78"/>
          <p:cNvSpPr/>
          <p:nvPr/>
        </p:nvSpPr>
        <p:spPr>
          <a:xfrm>
            <a:off x="6075215" y="562534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0" name="Ellipse 79"/>
          <p:cNvSpPr/>
          <p:nvPr/>
        </p:nvSpPr>
        <p:spPr>
          <a:xfrm>
            <a:off x="6958388" y="562534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81" name="Gerader Verbinder 80"/>
          <p:cNvCxnSpPr>
            <a:stCxn id="79" idx="6"/>
            <a:endCxn id="80" idx="2"/>
          </p:cNvCxnSpPr>
          <p:nvPr/>
        </p:nvCxnSpPr>
        <p:spPr>
          <a:xfrm>
            <a:off x="6347526" y="5761496"/>
            <a:ext cx="6108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Ellipse 81"/>
          <p:cNvSpPr/>
          <p:nvPr/>
        </p:nvSpPr>
        <p:spPr>
          <a:xfrm>
            <a:off x="5542281" y="562534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3" name="Ellipse 82"/>
          <p:cNvSpPr/>
          <p:nvPr/>
        </p:nvSpPr>
        <p:spPr>
          <a:xfrm>
            <a:off x="7391151" y="562095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4" name="Ellipse 83"/>
          <p:cNvSpPr/>
          <p:nvPr/>
        </p:nvSpPr>
        <p:spPr>
          <a:xfrm>
            <a:off x="8274324" y="562095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85" name="Gerader Verbinder 84"/>
          <p:cNvCxnSpPr>
            <a:stCxn id="83" idx="6"/>
            <a:endCxn id="84" idx="2"/>
          </p:cNvCxnSpPr>
          <p:nvPr/>
        </p:nvCxnSpPr>
        <p:spPr>
          <a:xfrm>
            <a:off x="7663462" y="5757110"/>
            <a:ext cx="6108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/>
          <p:cNvSpPr/>
          <p:nvPr/>
        </p:nvSpPr>
        <p:spPr>
          <a:xfrm>
            <a:off x="5374640" y="3413760"/>
            <a:ext cx="3474720" cy="2612964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23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15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7343707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3" name="Gerader Verbinder 42"/>
          <p:cNvCxnSpPr>
            <a:stCxn id="32" idx="7"/>
            <a:endCxn id="41" idx="3"/>
          </p:cNvCxnSpPr>
          <p:nvPr/>
        </p:nvCxnSpPr>
        <p:spPr>
          <a:xfrm flipV="1">
            <a:off x="7190059" y="1435513"/>
            <a:ext cx="193527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Ellipse 72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4" name="Ellipse 73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5" name="Ellipse 74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6" name="Gerader Verbinder 75"/>
          <p:cNvCxnSpPr>
            <a:stCxn id="75" idx="3"/>
            <a:endCxn id="73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75" idx="5"/>
            <a:endCxn id="74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lipse 78"/>
          <p:cNvSpPr/>
          <p:nvPr/>
        </p:nvSpPr>
        <p:spPr>
          <a:xfrm>
            <a:off x="561241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0" name="Ellipse 79"/>
          <p:cNvSpPr/>
          <p:nvPr/>
        </p:nvSpPr>
        <p:spPr>
          <a:xfrm>
            <a:off x="649482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6/1/2015</a:t>
            </a:fld>
            <a:endParaRPr lang="en-US"/>
          </a:p>
        </p:txBody>
      </p:sp>
      <p:sp>
        <p:nvSpPr>
          <p:cNvPr id="103" name="Rechteck 102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4" name="Gerade Verbindung mit Pfeil 103"/>
          <p:cNvCxnSpPr>
            <a:endCxn id="103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Gewinkelte Verbindung 104"/>
          <p:cNvCxnSpPr>
            <a:stCxn id="106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Rechteck 105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7" name="Gerade Verbindung mit Pfeil 106"/>
          <p:cNvCxnSpPr>
            <a:stCxn id="103" idx="2"/>
            <a:endCxn id="106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r Verbinder 107"/>
          <p:cNvCxnSpPr>
            <a:stCxn id="79" idx="6"/>
            <a:endCxn id="80" idx="2"/>
          </p:cNvCxnSpPr>
          <p:nvPr/>
        </p:nvCxnSpPr>
        <p:spPr>
          <a:xfrm>
            <a:off x="5884724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614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16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7343707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3" name="Gerader Verbinder 42"/>
          <p:cNvCxnSpPr>
            <a:stCxn id="32" idx="7"/>
            <a:endCxn id="41" idx="3"/>
          </p:cNvCxnSpPr>
          <p:nvPr/>
        </p:nvCxnSpPr>
        <p:spPr>
          <a:xfrm flipV="1">
            <a:off x="7190059" y="1435513"/>
            <a:ext cx="193527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Ellipse 56"/>
          <p:cNvSpPr/>
          <p:nvPr/>
        </p:nvSpPr>
        <p:spPr>
          <a:xfrm>
            <a:off x="6842790" y="41729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Ellipse 57"/>
          <p:cNvSpPr/>
          <p:nvPr/>
        </p:nvSpPr>
        <p:spPr>
          <a:xfrm>
            <a:off x="7725200" y="41729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9" name="Gerader Verbinder 58"/>
          <p:cNvCxnSpPr>
            <a:stCxn id="57" idx="6"/>
            <a:endCxn id="58" idx="2"/>
          </p:cNvCxnSpPr>
          <p:nvPr/>
        </p:nvCxnSpPr>
        <p:spPr>
          <a:xfrm>
            <a:off x="7115101" y="4309141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hteck 62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4" name="Gewinkelte Verbindung 63"/>
          <p:cNvCxnSpPr>
            <a:stCxn id="65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hteck 64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6" name="Gerade Verbindung mit Pfeil 65"/>
          <p:cNvCxnSpPr>
            <a:stCxn id="63" idx="2"/>
            <a:endCxn id="65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 Verbindung mit Pfeil 66"/>
          <p:cNvCxnSpPr/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Ellipse 67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1" name="Gerader Verbinder 70"/>
          <p:cNvCxnSpPr>
            <a:stCxn id="70" idx="3"/>
            <a:endCxn id="68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70" idx="5"/>
            <a:endCxn id="69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Ellipse 76"/>
          <p:cNvSpPr/>
          <p:nvPr/>
        </p:nvSpPr>
        <p:spPr>
          <a:xfrm>
            <a:off x="561241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Ellipse 101"/>
          <p:cNvSpPr/>
          <p:nvPr/>
        </p:nvSpPr>
        <p:spPr>
          <a:xfrm>
            <a:off x="649482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3" name="Gerader Verbinder 102"/>
          <p:cNvCxnSpPr>
            <a:stCxn id="77" idx="6"/>
            <a:endCxn id="102" idx="2"/>
          </p:cNvCxnSpPr>
          <p:nvPr/>
        </p:nvCxnSpPr>
        <p:spPr>
          <a:xfrm>
            <a:off x="5884724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666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17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Map(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7343707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3" name="Gerader Verbinder 42"/>
          <p:cNvCxnSpPr>
            <a:stCxn id="32" idx="7"/>
            <a:endCxn id="41" idx="3"/>
          </p:cNvCxnSpPr>
          <p:nvPr/>
        </p:nvCxnSpPr>
        <p:spPr>
          <a:xfrm flipV="1">
            <a:off x="7190059" y="1435513"/>
            <a:ext cx="193527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hteck 51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3" name="Gewinkelte Verbindung 52"/>
          <p:cNvCxnSpPr>
            <a:stCxn id="54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5" name="Gerade Verbindung mit Pfeil 54"/>
          <p:cNvCxnSpPr>
            <a:stCxn id="52" idx="2"/>
            <a:endCxn id="54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Ellipse 55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3" name="Ellipse 62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4" name="Ellipse 63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5" name="Gerader Verbinder 64"/>
          <p:cNvCxnSpPr>
            <a:stCxn id="64" idx="3"/>
            <a:endCxn id="56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r Verbinder 65"/>
          <p:cNvCxnSpPr>
            <a:stCxn id="64" idx="5"/>
            <a:endCxn id="63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>
            <a:stCxn id="56" idx="6"/>
            <a:endCxn id="63" idx="2"/>
          </p:cNvCxnSpPr>
          <p:nvPr/>
        </p:nvCxnSpPr>
        <p:spPr>
          <a:xfrm>
            <a:off x="7115101" y="3945684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411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18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727295" y="2707342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(Edge.v1)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727295" y="1629731"/>
            <a:ext cx="1616417" cy="5109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RDD[Edge]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727295" y="3784953"/>
            <a:ext cx="1616417" cy="5109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SelfJoin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535503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535503" y="3218278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25328" y="1629731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343712" y="1885199"/>
            <a:ext cx="98161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</p:cNvCxnSpPr>
          <p:nvPr/>
        </p:nvCxnSpPr>
        <p:spPr>
          <a:xfrm>
            <a:off x="1535503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25328" y="2707342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Join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133537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25327" y="3784953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Map(</a:t>
            </a:r>
            <a:r>
              <a:rPr lang="de-DE" sz="1600" dirty="0" err="1" smtClean="0">
                <a:solidFill>
                  <a:schemeClr val="tx1"/>
                </a:solidFill>
              </a:rPr>
              <a:t>Triangle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133536" y="3218278"/>
            <a:ext cx="1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hteck 51"/>
          <p:cNvSpPr/>
          <p:nvPr/>
        </p:nvSpPr>
        <p:spPr>
          <a:xfrm>
            <a:off x="727295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Filter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3" name="Gewinkelte Verbindung 52"/>
          <p:cNvCxnSpPr>
            <a:stCxn id="54" idx="3"/>
          </p:cNvCxnSpPr>
          <p:nvPr/>
        </p:nvCxnSpPr>
        <p:spPr>
          <a:xfrm flipV="1">
            <a:off x="2343712" y="2962810"/>
            <a:ext cx="981617" cy="3232832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/>
          <p:cNvSpPr/>
          <p:nvPr/>
        </p:nvSpPr>
        <p:spPr>
          <a:xfrm>
            <a:off x="727295" y="594017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5" name="Gerade Verbindung mit Pfeil 54"/>
          <p:cNvCxnSpPr>
            <a:stCxn id="52" idx="2"/>
            <a:endCxn id="54" idx="0"/>
          </p:cNvCxnSpPr>
          <p:nvPr/>
        </p:nvCxnSpPr>
        <p:spPr>
          <a:xfrm>
            <a:off x="1535503" y="5373500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hteck 36"/>
          <p:cNvSpPr/>
          <p:nvPr/>
        </p:nvSpPr>
        <p:spPr>
          <a:xfrm>
            <a:off x="6644866" y="2707342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(Edge.v1)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644866" y="1629731"/>
            <a:ext cx="1616417" cy="5109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RDD[Edge]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2" name="Rechteck 41"/>
          <p:cNvSpPr/>
          <p:nvPr/>
        </p:nvSpPr>
        <p:spPr>
          <a:xfrm>
            <a:off x="6644866" y="3784953"/>
            <a:ext cx="1616417" cy="5109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GroupBy+Map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4" name="Gerade Verbindung mit Pfeil 43"/>
          <p:cNvCxnSpPr>
            <a:stCxn id="39" idx="4"/>
            <a:endCxn id="37" idx="0"/>
          </p:cNvCxnSpPr>
          <p:nvPr/>
        </p:nvCxnSpPr>
        <p:spPr>
          <a:xfrm>
            <a:off x="7453074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stCxn id="37" idx="2"/>
            <a:endCxn id="42" idx="0"/>
          </p:cNvCxnSpPr>
          <p:nvPr/>
        </p:nvCxnSpPr>
        <p:spPr>
          <a:xfrm>
            <a:off x="7453074" y="3218278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/>
          <p:cNvSpPr/>
          <p:nvPr/>
        </p:nvSpPr>
        <p:spPr>
          <a:xfrm>
            <a:off x="9242899" y="1629731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7" name="Gerade Verbindung mit Pfeil 46"/>
          <p:cNvCxnSpPr>
            <a:stCxn id="39" idx="6"/>
            <a:endCxn id="46" idx="1"/>
          </p:cNvCxnSpPr>
          <p:nvPr/>
        </p:nvCxnSpPr>
        <p:spPr>
          <a:xfrm>
            <a:off x="8261283" y="1885199"/>
            <a:ext cx="98161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/>
          <p:cNvCxnSpPr>
            <a:stCxn id="42" idx="2"/>
          </p:cNvCxnSpPr>
          <p:nvPr/>
        </p:nvCxnSpPr>
        <p:spPr>
          <a:xfrm>
            <a:off x="7453074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hteck 48"/>
          <p:cNvSpPr/>
          <p:nvPr/>
        </p:nvSpPr>
        <p:spPr>
          <a:xfrm>
            <a:off x="9242899" y="2707342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Union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0" name="Gerade Verbindung mit Pfeil 49"/>
          <p:cNvCxnSpPr>
            <a:stCxn id="46" idx="2"/>
            <a:endCxn id="49" idx="0"/>
          </p:cNvCxnSpPr>
          <p:nvPr/>
        </p:nvCxnSpPr>
        <p:spPr>
          <a:xfrm>
            <a:off x="10051108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hteck 50"/>
          <p:cNvSpPr/>
          <p:nvPr/>
        </p:nvSpPr>
        <p:spPr>
          <a:xfrm>
            <a:off x="9242898" y="3784953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GroupBy+Map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7" name="Gerade Verbindung mit Pfeil 56"/>
          <p:cNvCxnSpPr>
            <a:stCxn id="49" idx="2"/>
            <a:endCxn id="51" idx="0"/>
          </p:cNvCxnSpPr>
          <p:nvPr/>
        </p:nvCxnSpPr>
        <p:spPr>
          <a:xfrm flipH="1">
            <a:off x="10051107" y="3218278"/>
            <a:ext cx="1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hteck 57"/>
          <p:cNvSpPr/>
          <p:nvPr/>
        </p:nvSpPr>
        <p:spPr>
          <a:xfrm>
            <a:off x="6644866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Filter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9" name="Gewinkelte Verbindung 58"/>
          <p:cNvCxnSpPr>
            <a:stCxn id="60" idx="3"/>
          </p:cNvCxnSpPr>
          <p:nvPr/>
        </p:nvCxnSpPr>
        <p:spPr>
          <a:xfrm flipV="1">
            <a:off x="8261283" y="2962810"/>
            <a:ext cx="981617" cy="3232832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hteck 59"/>
          <p:cNvSpPr/>
          <p:nvPr/>
        </p:nvSpPr>
        <p:spPr>
          <a:xfrm>
            <a:off x="6644866" y="594017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61" name="Gerade Verbindung mit Pfeil 60"/>
          <p:cNvCxnSpPr>
            <a:stCxn id="58" idx="2"/>
            <a:endCxn id="60" idx="0"/>
          </p:cNvCxnSpPr>
          <p:nvPr/>
        </p:nvCxnSpPr>
        <p:spPr>
          <a:xfrm>
            <a:off x="7453074" y="5373500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hteck 61"/>
          <p:cNvSpPr/>
          <p:nvPr/>
        </p:nvSpPr>
        <p:spPr>
          <a:xfrm>
            <a:off x="9242898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Map(</a:t>
            </a:r>
            <a:r>
              <a:rPr lang="de-DE" sz="1600" dirty="0" err="1" smtClean="0">
                <a:solidFill>
                  <a:schemeClr val="tx1"/>
                </a:solidFill>
              </a:rPr>
              <a:t>Triangle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51" idx="2"/>
            <a:endCxn id="62" idx="0"/>
          </p:cNvCxnSpPr>
          <p:nvPr/>
        </p:nvCxnSpPr>
        <p:spPr>
          <a:xfrm>
            <a:off x="10051107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Inhaltsplatzhalter 2"/>
          <p:cNvSpPr>
            <a:spLocks noGrp="1"/>
          </p:cNvSpPr>
          <p:nvPr>
            <p:ph idx="1"/>
          </p:nvPr>
        </p:nvSpPr>
        <p:spPr>
          <a:xfrm>
            <a:off x="457200" y="1106905"/>
            <a:ext cx="5313680" cy="467087"/>
          </a:xfrm>
        </p:spPr>
        <p:txBody>
          <a:bodyPr/>
          <a:lstStyle/>
          <a:p>
            <a:pPr algn="ctr"/>
            <a:r>
              <a:rPr lang="de-DE" dirty="0" smtClean="0"/>
              <a:t>Spark</a:t>
            </a:r>
            <a:endParaRPr lang="en-US" dirty="0"/>
          </a:p>
        </p:txBody>
      </p:sp>
      <p:sp>
        <p:nvSpPr>
          <p:cNvPr id="68" name="Inhaltsplatzhalter 2"/>
          <p:cNvSpPr txBox="1">
            <a:spLocks/>
          </p:cNvSpPr>
          <p:nvPr/>
        </p:nvSpPr>
        <p:spPr>
          <a:xfrm>
            <a:off x="5770880" y="1116747"/>
            <a:ext cx="596392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err="1" smtClean="0"/>
              <a:t>NoSpark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23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06905"/>
            <a:ext cx="11161059" cy="518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600" b="1" dirty="0" err="1" smtClean="0"/>
              <a:t>By</a:t>
            </a:r>
            <a:r>
              <a:rPr lang="de-DE" sz="2600" b="1" dirty="0" smtClean="0"/>
              <a:t> </a:t>
            </a:r>
            <a:r>
              <a:rPr lang="de-DE" sz="2600" b="1" dirty="0" err="1"/>
              <a:t>n</a:t>
            </a:r>
            <a:r>
              <a:rPr lang="de-DE" sz="2600" b="1" dirty="0" err="1" smtClean="0"/>
              <a:t>umber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of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cores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used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1 </a:t>
            </a:r>
            <a:r>
              <a:rPr lang="de-DE" dirty="0" err="1" smtClean="0"/>
              <a:t>core</a:t>
            </a:r>
            <a:r>
              <a:rPr lang="de-DE" dirty="0" smtClean="0"/>
              <a:t> x 5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14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12 </a:t>
            </a:r>
            <a:r>
              <a:rPr lang="de-DE" dirty="0" err="1" smtClean="0"/>
              <a:t>minutes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1 </a:t>
            </a:r>
            <a:r>
              <a:rPr lang="de-DE" dirty="0" err="1" smtClean="0"/>
              <a:t>core</a:t>
            </a:r>
            <a:r>
              <a:rPr lang="de-DE" dirty="0" smtClean="0"/>
              <a:t> x 10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6.8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5.7 </a:t>
            </a:r>
            <a:r>
              <a:rPr lang="de-DE" dirty="0" err="1" smtClean="0"/>
              <a:t>minutes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2 </a:t>
            </a:r>
            <a:r>
              <a:rPr lang="de-DE" dirty="0" err="1" smtClean="0"/>
              <a:t>cores</a:t>
            </a:r>
            <a:r>
              <a:rPr lang="de-DE" dirty="0" smtClean="0"/>
              <a:t> x 10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6.5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4.1 </a:t>
            </a:r>
            <a:r>
              <a:rPr lang="de-DE" dirty="0" err="1" smtClean="0"/>
              <a:t>minutes</a:t>
            </a:r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</a:t>
            </a:r>
            <a:r>
              <a:rPr lang="de-DE" dirty="0" smtClean="0"/>
              <a:t>Generation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2273B-6EF6-4A08-B7B7-1E2534C53C0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156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Problem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 sz="2600" b="1" dirty="0" smtClean="0"/>
                  <a:t>Finding </a:t>
                </a:r>
                <a:r>
                  <a:rPr lang="de-DE" sz="2600" b="1" dirty="0" err="1" smtClean="0"/>
                  <a:t>highly</a:t>
                </a:r>
                <a:r>
                  <a:rPr lang="de-DE" sz="2600" b="1" dirty="0" smtClean="0"/>
                  <a:t> </a:t>
                </a:r>
                <a:r>
                  <a:rPr lang="de-DE" sz="2600" b="1" dirty="0" err="1" smtClean="0"/>
                  <a:t>connected</a:t>
                </a:r>
                <a:r>
                  <a:rPr lang="de-DE" sz="2600" b="1" dirty="0" smtClean="0"/>
                  <a:t> sub-graphs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b="1" dirty="0" err="1" smtClean="0"/>
                  <a:t>Why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this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important</a:t>
                </a:r>
                <a:r>
                  <a:rPr lang="de-DE" b="1" dirty="0" smtClean="0"/>
                  <a:t>?</a:t>
                </a:r>
              </a:p>
              <a:p>
                <a:pPr lvl="1"/>
                <a:r>
                  <a:rPr lang="de-DE" dirty="0" err="1" smtClean="0"/>
                  <a:t>Social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media</a:t>
                </a:r>
                <a:r>
                  <a:rPr lang="de-DE" dirty="0" smtClean="0"/>
                  <a:t> </a:t>
                </a:r>
                <a:r>
                  <a:rPr lang="de-DE" dirty="0" err="1"/>
                  <a:t>graphs</a:t>
                </a:r>
                <a:r>
                  <a:rPr lang="de-DE" dirty="0"/>
                  <a:t>: </a:t>
                </a:r>
                <a:r>
                  <a:rPr lang="de-DE" dirty="0" err="1"/>
                  <a:t>groups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 smtClean="0"/>
                  <a:t>friends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family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co-workers</a:t>
                </a:r>
                <a:endParaRPr lang="en-US" dirty="0"/>
              </a:p>
              <a:p>
                <a:pPr lvl="1"/>
                <a:r>
                  <a:rPr lang="en-US" dirty="0" smtClean="0"/>
                  <a:t>Website </a:t>
                </a:r>
                <a:r>
                  <a:rPr lang="en-US" dirty="0" err="1" smtClean="0"/>
                  <a:t>interliking</a:t>
                </a:r>
                <a:endParaRPr lang="en-US" dirty="0" smtClean="0"/>
              </a:p>
              <a:p>
                <a:pPr marL="201168" lvl="1" indent="0">
                  <a:buNone/>
                </a:pPr>
                <a:endParaRPr lang="en-US" sz="2000" dirty="0" smtClean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b="1" dirty="0" err="1" smtClean="0"/>
                  <a:t>Why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this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difficult</a:t>
                </a:r>
                <a:r>
                  <a:rPr lang="de-DE" b="1" dirty="0" smtClean="0"/>
                  <a:t>?</a:t>
                </a:r>
              </a:p>
              <a:p>
                <a:pPr lvl="1"/>
                <a:r>
                  <a:rPr lang="de-DE" dirty="0" err="1" smtClean="0"/>
                  <a:t>Possible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solution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set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size</a:t>
                </a:r>
                <a:r>
                  <a:rPr lang="de-DE" dirty="0" smtClean="0"/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d>
                          <m:dPr>
                            <m:begChr m:val="|"/>
                            <m:endChr m:val="|"/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</m:d>
                      </m:sup>
                    </m:sSup>
                  </m:oMath>
                </a14:m>
                <a:endParaRPr lang="de-DE" dirty="0" smtClean="0"/>
              </a:p>
              <a:p>
                <a:pPr marL="201168" lvl="1" indent="0">
                  <a:buNone/>
                </a:pPr>
                <a:r>
                  <a:rPr lang="de-DE" dirty="0" smtClean="0">
                    <a:sym typeface="Wingdings" panose="05000000000000000000" pitchFamily="2" charset="2"/>
                  </a:rPr>
                  <a:t>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Exponential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run</a:t>
                </a:r>
                <a:r>
                  <a:rPr lang="de-DE" dirty="0" smtClean="0">
                    <a:sym typeface="Wingdings" panose="05000000000000000000" pitchFamily="2" charset="2"/>
                  </a:rPr>
                  <a:t> time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for</a:t>
                </a:r>
                <a:r>
                  <a:rPr lang="de-DE" dirty="0" smtClean="0">
                    <a:sym typeface="Wingdings" panose="05000000000000000000" pitchFamily="2" charset="2"/>
                  </a:rPr>
                  <a:t> naive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approach</a:t>
                </a:r>
                <a:endParaRPr lang="de-DE" dirty="0" smtClean="0"/>
              </a:p>
              <a:p>
                <a:pPr lvl="1"/>
                <a:r>
                  <a:rPr lang="de-DE" dirty="0" err="1" smtClean="0"/>
                  <a:t>Often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millions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vertices</a:t>
                </a:r>
                <a:endParaRPr lang="de-DE" dirty="0" smtClean="0"/>
              </a:p>
              <a:p>
                <a:pPr marL="201168" lvl="1" indent="0">
                  <a:buNone/>
                </a:pPr>
                <a:r>
                  <a:rPr lang="de-DE" dirty="0" smtClean="0">
                    <a:sym typeface="Wingdings" panose="05000000000000000000" pitchFamily="2" charset="2"/>
                  </a:rPr>
                  <a:t> </a:t>
                </a:r>
                <a:endParaRPr lang="de-DE" dirty="0" smtClean="0"/>
              </a:p>
              <a:p>
                <a:pPr lvl="1"/>
                <a:endParaRPr lang="de-DE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  <a:blipFill rotWithShape="0">
                <a:blip r:embed="rId3"/>
                <a:stretch>
                  <a:fillRect l="-983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328B-E8AA-42E6-8282-829FDDBE712E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  <p:grpSp>
        <p:nvGrpSpPr>
          <p:cNvPr id="8" name="Gruppieren 7"/>
          <p:cNvGrpSpPr/>
          <p:nvPr/>
        </p:nvGrpSpPr>
        <p:grpSpPr>
          <a:xfrm>
            <a:off x="7054671" y="1635135"/>
            <a:ext cx="5011390" cy="4659787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4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9" name="Rechteck 8"/>
          <p:cNvSpPr/>
          <p:nvPr/>
        </p:nvSpPr>
        <p:spPr>
          <a:xfrm>
            <a:off x="10469105" y="6014928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7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/>
        </p:nvGrpSpPr>
        <p:grpSpPr>
          <a:xfrm>
            <a:off x="7054671" y="1635135"/>
            <a:ext cx="5011390" cy="4659787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3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sz="2600" b="1" dirty="0" smtClean="0"/>
              <a:t>Distributed </a:t>
            </a:r>
            <a:r>
              <a:rPr lang="de-DE" sz="2600" b="1" dirty="0" err="1" smtClean="0"/>
              <a:t>Calculation</a:t>
            </a:r>
            <a:endParaRPr lang="de-DE" sz="2600" b="1" dirty="0" smtClean="0"/>
          </a:p>
          <a:p>
            <a:pPr lvl="1"/>
            <a:r>
              <a:rPr lang="de-DE" sz="2000" dirty="0" smtClean="0"/>
              <a:t>Choice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starting</a:t>
            </a:r>
            <a:r>
              <a:rPr lang="de-DE" sz="2000" dirty="0" smtClean="0"/>
              <a:t> k </a:t>
            </a:r>
            <a:r>
              <a:rPr lang="de-DE" sz="2000" dirty="0" err="1" smtClean="0"/>
              <a:t>is</a:t>
            </a:r>
            <a:r>
              <a:rPr lang="de-DE" sz="2000" dirty="0" smtClean="0"/>
              <a:t> </a:t>
            </a:r>
            <a:r>
              <a:rPr lang="de-DE" sz="2000" dirty="0" err="1" smtClean="0"/>
              <a:t>very</a:t>
            </a:r>
            <a:r>
              <a:rPr lang="de-DE" sz="2000" dirty="0" smtClean="0"/>
              <a:t> </a:t>
            </a:r>
            <a:r>
              <a:rPr lang="de-DE" sz="2000" dirty="0" err="1" smtClean="0"/>
              <a:t>influencial</a:t>
            </a:r>
            <a:r>
              <a:rPr lang="de-DE" sz="2000" dirty="0" smtClean="0"/>
              <a:t> on </a:t>
            </a:r>
            <a:r>
              <a:rPr lang="de-DE" sz="2000" dirty="0" err="1" smtClean="0"/>
              <a:t>run</a:t>
            </a:r>
            <a:r>
              <a:rPr lang="de-DE" sz="2000" dirty="0" smtClean="0"/>
              <a:t> time</a:t>
            </a:r>
          </a:p>
          <a:p>
            <a:pPr lvl="1"/>
            <a:r>
              <a:rPr lang="de-DE" sz="2000" dirty="0" smtClean="0"/>
              <a:t>Great </a:t>
            </a:r>
            <a:r>
              <a:rPr lang="de-DE" sz="2000" dirty="0" err="1" smtClean="0"/>
              <a:t>scaling</a:t>
            </a:r>
            <a:r>
              <a:rPr lang="de-DE" sz="2000" dirty="0" smtClean="0"/>
              <a:t> </a:t>
            </a:r>
            <a:r>
              <a:rPr lang="de-DE" sz="2000" dirty="0" err="1" smtClean="0"/>
              <a:t>with</a:t>
            </a:r>
            <a:r>
              <a:rPr lang="de-DE" sz="2000" dirty="0" smtClean="0"/>
              <a:t> </a:t>
            </a:r>
            <a:r>
              <a:rPr lang="de-DE" sz="2000" dirty="0" err="1" smtClean="0"/>
              <a:t>distribution</a:t>
            </a:r>
            <a:r>
              <a:rPr lang="de-DE" sz="2000" dirty="0" smtClean="0"/>
              <a:t> </a:t>
            </a:r>
            <a:r>
              <a:rPr lang="de-DE" sz="2000" dirty="0" err="1" smtClean="0"/>
              <a:t>over</a:t>
            </a:r>
            <a:r>
              <a:rPr lang="de-DE" sz="2000" dirty="0" smtClean="0"/>
              <a:t> multiple </a:t>
            </a:r>
            <a:r>
              <a:rPr lang="de-DE" sz="2000" dirty="0" err="1" smtClean="0"/>
              <a:t>machines</a:t>
            </a:r>
            <a:r>
              <a:rPr lang="de-DE" sz="2000" dirty="0" smtClean="0"/>
              <a:t> </a:t>
            </a:r>
          </a:p>
          <a:p>
            <a:pPr lvl="1"/>
            <a:r>
              <a:rPr lang="de-DE" sz="2000" dirty="0" err="1" smtClean="0"/>
              <a:t>Current</a:t>
            </a:r>
            <a:r>
              <a:rPr lang="de-DE" sz="2000" dirty="0" smtClean="0"/>
              <a:t> Spark-</a:t>
            </a:r>
            <a:r>
              <a:rPr lang="de-DE" sz="2000" dirty="0" err="1" smtClean="0"/>
              <a:t>specific</a:t>
            </a:r>
            <a:r>
              <a:rPr lang="de-DE" sz="2000" dirty="0" smtClean="0"/>
              <a:t> </a:t>
            </a:r>
            <a:r>
              <a:rPr lang="de-DE" sz="2000" dirty="0" err="1" smtClean="0"/>
              <a:t>implementation</a:t>
            </a:r>
            <a:r>
              <a:rPr lang="de-DE" sz="2000" dirty="0" smtClean="0"/>
              <a:t> </a:t>
            </a:r>
            <a:r>
              <a:rPr lang="de-DE" sz="2000" dirty="0" err="1" smtClean="0"/>
              <a:t>seems</a:t>
            </a:r>
            <a:r>
              <a:rPr lang="de-DE" sz="2000" dirty="0" smtClean="0"/>
              <a:t> limited </a:t>
            </a:r>
            <a:r>
              <a:rPr lang="de-DE" sz="2000" dirty="0" err="1" smtClean="0"/>
              <a:t>by</a:t>
            </a:r>
            <a:r>
              <a:rPr lang="de-DE" sz="2000" dirty="0" smtClean="0"/>
              <a:t> </a:t>
            </a:r>
            <a:r>
              <a:rPr lang="de-DE" sz="2000" dirty="0" err="1" smtClean="0"/>
              <a:t>reshuffling</a:t>
            </a:r>
            <a:endParaRPr lang="en-US" sz="2000" dirty="0" smtClean="0"/>
          </a:p>
          <a:p>
            <a:pPr marL="201168" lvl="1" indent="0">
              <a:buNone/>
            </a:pPr>
            <a:endParaRPr lang="en-US" sz="20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600" b="1" dirty="0" smtClean="0"/>
              <a:t>Future Work</a:t>
            </a:r>
          </a:p>
          <a:p>
            <a:pPr lvl="1"/>
            <a:r>
              <a:rPr lang="de-DE" sz="2000" dirty="0" smtClean="0"/>
              <a:t>Try larger </a:t>
            </a:r>
            <a:r>
              <a:rPr lang="de-DE" sz="2000" dirty="0" err="1" smtClean="0"/>
              <a:t>data</a:t>
            </a:r>
            <a:r>
              <a:rPr lang="de-DE" sz="2000" dirty="0" smtClean="0"/>
              <a:t> </a:t>
            </a:r>
            <a:r>
              <a:rPr lang="de-DE" sz="2000" dirty="0" err="1" smtClean="0"/>
              <a:t>sets</a:t>
            </a:r>
            <a:endParaRPr lang="de-DE" sz="2000" dirty="0" smtClean="0"/>
          </a:p>
          <a:p>
            <a:pPr lvl="1"/>
            <a:r>
              <a:rPr lang="de-DE" sz="2000" dirty="0" smtClean="0"/>
              <a:t>Distributed </a:t>
            </a:r>
            <a:r>
              <a:rPr lang="de-DE" sz="2000" dirty="0" err="1" smtClean="0"/>
              <a:t>clique</a:t>
            </a:r>
            <a:r>
              <a:rPr lang="de-DE" sz="2000" dirty="0" smtClean="0"/>
              <a:t> </a:t>
            </a:r>
            <a:r>
              <a:rPr lang="de-DE" sz="2000" dirty="0" err="1" smtClean="0"/>
              <a:t>calculation</a:t>
            </a:r>
            <a:endParaRPr lang="de-DE" sz="2000" dirty="0" smtClean="0"/>
          </a:p>
          <a:p>
            <a:pPr lvl="1"/>
            <a:r>
              <a:rPr lang="de-DE" sz="2000" dirty="0" err="1" smtClean="0"/>
              <a:t>Usage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directed</a:t>
            </a:r>
            <a:r>
              <a:rPr lang="de-DE" sz="2000" dirty="0" smtClean="0"/>
              <a:t> </a:t>
            </a:r>
            <a:r>
              <a:rPr lang="de-DE" sz="2000" dirty="0" err="1" smtClean="0"/>
              <a:t>graphs</a:t>
            </a:r>
            <a:r>
              <a:rPr lang="de-DE" sz="2000" dirty="0" smtClean="0"/>
              <a:t> </a:t>
            </a:r>
            <a:r>
              <a:rPr lang="de-DE" sz="2000" dirty="0" err="1" smtClean="0"/>
              <a:t>instead</a:t>
            </a:r>
            <a:endParaRPr lang="de-DE" sz="2000" dirty="0" smtClean="0"/>
          </a:p>
          <a:p>
            <a:pPr lvl="1"/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328B-E8AA-42E6-8282-829FDDBE712E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20</a:t>
            </a:fld>
            <a:endParaRPr lang="en-US"/>
          </a:p>
        </p:txBody>
      </p:sp>
      <p:sp>
        <p:nvSpPr>
          <p:cNvPr id="9" name="Rechteck 8"/>
          <p:cNvSpPr/>
          <p:nvPr/>
        </p:nvSpPr>
        <p:spPr>
          <a:xfrm>
            <a:off x="10469105" y="6014928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326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Image on title </a:t>
            </a:r>
            <a:r>
              <a:rPr lang="de-DE" dirty="0" err="1" smtClean="0"/>
              <a:t>slide</a:t>
            </a:r>
            <a:r>
              <a:rPr lang="de-DE" dirty="0" smtClean="0"/>
              <a:t>: </a:t>
            </a:r>
            <a:r>
              <a:rPr lang="de-DE" dirty="0"/>
              <a:t>http://polkadotimpressions.com/2013/01/18/facebook-graph-search-3</a:t>
            </a:r>
            <a:r>
              <a:rPr lang="de-DE" dirty="0" smtClean="0"/>
              <a:t>/</a:t>
            </a:r>
          </a:p>
          <a:p>
            <a:r>
              <a:rPr lang="de-DE" dirty="0" smtClean="0"/>
              <a:t>[</a:t>
            </a:r>
            <a:r>
              <a:rPr lang="de-DE" dirty="0" err="1" smtClean="0"/>
              <a:t>Bron</a:t>
            </a:r>
            <a:r>
              <a:rPr lang="de-DE" dirty="0" smtClean="0"/>
              <a:t>, </a:t>
            </a:r>
            <a:r>
              <a:rPr lang="de-DE" dirty="0" err="1" smtClean="0"/>
              <a:t>Kerbosh</a:t>
            </a:r>
            <a:r>
              <a:rPr lang="de-DE" dirty="0" smtClean="0"/>
              <a:t>]: </a:t>
            </a:r>
            <a:r>
              <a:rPr lang="en-US" dirty="0" err="1"/>
              <a:t>Bron</a:t>
            </a:r>
            <a:r>
              <a:rPr lang="en-US" dirty="0"/>
              <a:t>, </a:t>
            </a:r>
            <a:r>
              <a:rPr lang="en-US" dirty="0" err="1"/>
              <a:t>Coen</a:t>
            </a:r>
            <a:r>
              <a:rPr lang="en-US" dirty="0"/>
              <a:t>, and </a:t>
            </a:r>
            <a:r>
              <a:rPr lang="en-US" dirty="0" err="1"/>
              <a:t>Joep</a:t>
            </a:r>
            <a:r>
              <a:rPr lang="en-US" dirty="0"/>
              <a:t> </a:t>
            </a:r>
            <a:r>
              <a:rPr lang="en-US" dirty="0" err="1"/>
              <a:t>Kerbosch</a:t>
            </a:r>
            <a:r>
              <a:rPr lang="en-US" dirty="0"/>
              <a:t>. </a:t>
            </a:r>
            <a:r>
              <a:rPr lang="en-US" dirty="0" smtClean="0"/>
              <a:t>'Algorithm </a:t>
            </a:r>
            <a:r>
              <a:rPr lang="en-US" dirty="0"/>
              <a:t>457: finding all cliques of an undirected graph</a:t>
            </a:r>
            <a:r>
              <a:rPr lang="en-US" dirty="0" smtClean="0"/>
              <a:t>.' </a:t>
            </a:r>
            <a:r>
              <a:rPr lang="en-US" i="1" dirty="0"/>
              <a:t>Communications of the ACM</a:t>
            </a:r>
            <a:r>
              <a:rPr lang="en-US" dirty="0"/>
              <a:t> 16, no. 9 (1973): 575-577</a:t>
            </a:r>
            <a:r>
              <a:rPr lang="en-US" dirty="0" smtClean="0"/>
              <a:t>.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/>
              <a:t>Cohen]: </a:t>
            </a:r>
            <a:r>
              <a:rPr lang="en-US" dirty="0"/>
              <a:t>Jonathan Cohen, 'Graph Twiddling in a </a:t>
            </a:r>
            <a:r>
              <a:rPr lang="en-US" dirty="0" err="1"/>
              <a:t>MapReduce</a:t>
            </a:r>
            <a:r>
              <a:rPr lang="en-US" dirty="0"/>
              <a:t> World'. in </a:t>
            </a:r>
            <a:r>
              <a:rPr lang="en-US" i="1" dirty="0"/>
              <a:t>Computing in Science and Engineering </a:t>
            </a:r>
            <a:r>
              <a:rPr lang="en-US" dirty="0"/>
              <a:t>11(4): 29-41 (2009</a:t>
            </a:r>
            <a:r>
              <a:rPr lang="en-US" dirty="0" smtClean="0"/>
              <a:t>)</a:t>
            </a: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8C95-CA3F-4FD2-B0A0-96F13C722451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3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22</a:t>
            </a:fld>
            <a:endParaRPr lang="en-US"/>
          </a:p>
        </p:txBody>
      </p:sp>
      <p:grpSp>
        <p:nvGrpSpPr>
          <p:cNvPr id="11" name="Gruppieren 10"/>
          <p:cNvGrpSpPr/>
          <p:nvPr/>
        </p:nvGrpSpPr>
        <p:grpSpPr>
          <a:xfrm>
            <a:off x="727295" y="1629731"/>
            <a:ext cx="4214450" cy="4821379"/>
            <a:chOff x="457200" y="1205345"/>
            <a:chExt cx="4714008" cy="5392879"/>
          </a:xfrm>
        </p:grpSpPr>
        <p:sp>
          <p:nvSpPr>
            <p:cNvPr id="8" name="Rechteck 7"/>
            <p:cNvSpPr/>
            <p:nvPr/>
          </p:nvSpPr>
          <p:spPr>
            <a:xfrm>
              <a:off x="457200" y="241069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(Edge.v1)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9" name="Ellipse 8"/>
            <p:cNvSpPr/>
            <p:nvPr/>
          </p:nvSpPr>
          <p:spPr>
            <a:xfrm>
              <a:off x="457200" y="1205345"/>
              <a:ext cx="1808018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RDD[Edge]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457200" y="3616035"/>
              <a:ext cx="1808018" cy="5715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SelfJoin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Gerade Verbindung mit Pfeil 11"/>
            <p:cNvCxnSpPr>
              <a:stCxn id="9" idx="4"/>
              <a:endCxn id="8" idx="0"/>
            </p:cNvCxnSpPr>
            <p:nvPr/>
          </p:nvCxnSpPr>
          <p:spPr>
            <a:xfrm>
              <a:off x="1361209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mit Pfeil 13"/>
            <p:cNvCxnSpPr>
              <a:stCxn id="8" idx="2"/>
              <a:endCxn id="10" idx="0"/>
            </p:cNvCxnSpPr>
            <p:nvPr/>
          </p:nvCxnSpPr>
          <p:spPr>
            <a:xfrm>
              <a:off x="1361209" y="2982190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hteck 15"/>
            <p:cNvSpPr/>
            <p:nvPr/>
          </p:nvSpPr>
          <p:spPr>
            <a:xfrm>
              <a:off x="3363190" y="120534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Gerade Verbindung mit Pfeil 18"/>
            <p:cNvCxnSpPr>
              <a:stCxn id="9" idx="6"/>
              <a:endCxn id="16" idx="1"/>
            </p:cNvCxnSpPr>
            <p:nvPr/>
          </p:nvCxnSpPr>
          <p:spPr>
            <a:xfrm>
              <a:off x="2265218" y="1491095"/>
              <a:ext cx="109797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mit Pfeil 20"/>
            <p:cNvCxnSpPr>
              <a:stCxn id="10" idx="2"/>
            </p:cNvCxnSpPr>
            <p:nvPr/>
          </p:nvCxnSpPr>
          <p:spPr>
            <a:xfrm>
              <a:off x="1361209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hteck 21"/>
            <p:cNvSpPr/>
            <p:nvPr/>
          </p:nvSpPr>
          <p:spPr>
            <a:xfrm>
              <a:off x="3363190" y="2410690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Join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26" name="Gerade Verbindung mit Pfeil 25"/>
            <p:cNvCxnSpPr>
              <a:stCxn id="16" idx="2"/>
              <a:endCxn id="22" idx="0"/>
            </p:cNvCxnSpPr>
            <p:nvPr/>
          </p:nvCxnSpPr>
          <p:spPr>
            <a:xfrm>
              <a:off x="4267199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hteck 26"/>
            <p:cNvSpPr/>
            <p:nvPr/>
          </p:nvSpPr>
          <p:spPr>
            <a:xfrm>
              <a:off x="3363189" y="361603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Map(</a:t>
              </a:r>
              <a:r>
                <a:rPr lang="de-DE" sz="1600" dirty="0" err="1" smtClean="0">
                  <a:solidFill>
                    <a:schemeClr val="tx1"/>
                  </a:solidFill>
                </a:rPr>
                <a:t>Triangle</a:t>
              </a:r>
              <a:r>
                <a:rPr lang="de-DE" sz="1600" dirty="0" smtClean="0">
                  <a:solidFill>
                    <a:schemeClr val="tx1"/>
                  </a:solidFill>
                </a:rPr>
                <a:t>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Gerade Verbindung mit Pfeil 28"/>
            <p:cNvCxnSpPr>
              <a:stCxn id="22" idx="2"/>
              <a:endCxn id="27" idx="0"/>
            </p:cNvCxnSpPr>
            <p:nvPr/>
          </p:nvCxnSpPr>
          <p:spPr>
            <a:xfrm flipH="1">
              <a:off x="4267198" y="2982190"/>
              <a:ext cx="1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hteck 51"/>
            <p:cNvSpPr/>
            <p:nvPr/>
          </p:nvSpPr>
          <p:spPr>
            <a:xfrm>
              <a:off x="457200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Filter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3" name="Gewinkelte Verbindung 52"/>
            <p:cNvCxnSpPr>
              <a:stCxn id="54" idx="3"/>
            </p:cNvCxnSpPr>
            <p:nvPr/>
          </p:nvCxnSpPr>
          <p:spPr>
            <a:xfrm flipV="1">
              <a:off x="2265218" y="2696440"/>
              <a:ext cx="1097972" cy="3616034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echteck 53"/>
            <p:cNvSpPr/>
            <p:nvPr/>
          </p:nvSpPr>
          <p:spPr>
            <a:xfrm>
              <a:off x="457200" y="6026724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5" name="Gerade Verbindung mit Pfeil 54"/>
            <p:cNvCxnSpPr>
              <a:stCxn id="52" idx="2"/>
              <a:endCxn id="54" idx="0"/>
            </p:cNvCxnSpPr>
            <p:nvPr/>
          </p:nvCxnSpPr>
          <p:spPr>
            <a:xfrm>
              <a:off x="1361209" y="5392880"/>
              <a:ext cx="0" cy="63384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uppieren 12"/>
          <p:cNvGrpSpPr/>
          <p:nvPr/>
        </p:nvGrpSpPr>
        <p:grpSpPr>
          <a:xfrm>
            <a:off x="6644866" y="1629731"/>
            <a:ext cx="4214450" cy="4821379"/>
            <a:chOff x="6299426" y="1205345"/>
            <a:chExt cx="4714008" cy="5392879"/>
          </a:xfrm>
        </p:grpSpPr>
        <p:sp>
          <p:nvSpPr>
            <p:cNvPr id="37" name="Rechteck 36"/>
            <p:cNvSpPr/>
            <p:nvPr/>
          </p:nvSpPr>
          <p:spPr>
            <a:xfrm>
              <a:off x="6299426" y="241069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(Edge.v1)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9" name="Ellipse 38"/>
            <p:cNvSpPr/>
            <p:nvPr/>
          </p:nvSpPr>
          <p:spPr>
            <a:xfrm>
              <a:off x="6299426" y="1205345"/>
              <a:ext cx="1808018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RDD[Edge]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6299426" y="3616035"/>
              <a:ext cx="1808018" cy="5715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GroupBy+Map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44" name="Gerade Verbindung mit Pfeil 43"/>
            <p:cNvCxnSpPr>
              <a:stCxn id="39" idx="4"/>
              <a:endCxn id="37" idx="0"/>
            </p:cNvCxnSpPr>
            <p:nvPr/>
          </p:nvCxnSpPr>
          <p:spPr>
            <a:xfrm>
              <a:off x="7203435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Gerade Verbindung mit Pfeil 44"/>
            <p:cNvCxnSpPr>
              <a:stCxn id="37" idx="2"/>
              <a:endCxn id="42" idx="0"/>
            </p:cNvCxnSpPr>
            <p:nvPr/>
          </p:nvCxnSpPr>
          <p:spPr>
            <a:xfrm>
              <a:off x="7203435" y="2982190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hteck 45"/>
            <p:cNvSpPr/>
            <p:nvPr/>
          </p:nvSpPr>
          <p:spPr>
            <a:xfrm>
              <a:off x="9205416" y="1205345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KeyBy</a:t>
              </a:r>
              <a:r>
                <a:rPr lang="de-DE" sz="1600" dirty="0" smtClean="0">
                  <a:solidFill>
                    <a:schemeClr val="tx1"/>
                  </a:solidFill>
                </a:rPr>
                <a:t>(Edge)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Gerade Verbindung mit Pfeil 46"/>
            <p:cNvCxnSpPr>
              <a:stCxn id="39" idx="6"/>
              <a:endCxn id="46" idx="1"/>
            </p:cNvCxnSpPr>
            <p:nvPr/>
          </p:nvCxnSpPr>
          <p:spPr>
            <a:xfrm>
              <a:off x="8107444" y="1491095"/>
              <a:ext cx="109797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 Verbindung mit Pfeil 47"/>
            <p:cNvCxnSpPr>
              <a:stCxn id="42" idx="2"/>
            </p:cNvCxnSpPr>
            <p:nvPr/>
          </p:nvCxnSpPr>
          <p:spPr>
            <a:xfrm>
              <a:off x="7203435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hteck 48"/>
            <p:cNvSpPr/>
            <p:nvPr/>
          </p:nvSpPr>
          <p:spPr>
            <a:xfrm>
              <a:off x="9205416" y="2410690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Union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0" name="Gerade Verbindung mit Pfeil 49"/>
            <p:cNvCxnSpPr>
              <a:stCxn id="46" idx="2"/>
              <a:endCxn id="49" idx="0"/>
            </p:cNvCxnSpPr>
            <p:nvPr/>
          </p:nvCxnSpPr>
          <p:spPr>
            <a:xfrm>
              <a:off x="10109425" y="177684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hteck 50"/>
            <p:cNvSpPr/>
            <p:nvPr/>
          </p:nvSpPr>
          <p:spPr>
            <a:xfrm>
              <a:off x="9205415" y="3616035"/>
              <a:ext cx="1808018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err="1" smtClean="0">
                  <a:solidFill>
                    <a:schemeClr val="tx1"/>
                  </a:solidFill>
                </a:rPr>
                <a:t>GroupBy+Map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7" name="Gerade Verbindung mit Pfeil 56"/>
            <p:cNvCxnSpPr>
              <a:stCxn id="49" idx="2"/>
              <a:endCxn id="51" idx="0"/>
            </p:cNvCxnSpPr>
            <p:nvPr/>
          </p:nvCxnSpPr>
          <p:spPr>
            <a:xfrm flipH="1">
              <a:off x="10109424" y="2982190"/>
              <a:ext cx="1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echteck 57"/>
            <p:cNvSpPr/>
            <p:nvPr/>
          </p:nvSpPr>
          <p:spPr>
            <a:xfrm>
              <a:off x="6299426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Filter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9" name="Gewinkelte Verbindung 58"/>
            <p:cNvCxnSpPr>
              <a:stCxn id="60" idx="3"/>
            </p:cNvCxnSpPr>
            <p:nvPr/>
          </p:nvCxnSpPr>
          <p:spPr>
            <a:xfrm flipV="1">
              <a:off x="8107444" y="2696440"/>
              <a:ext cx="1097972" cy="3616034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hteck 59"/>
            <p:cNvSpPr/>
            <p:nvPr/>
          </p:nvSpPr>
          <p:spPr>
            <a:xfrm>
              <a:off x="6299426" y="6026724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61" name="Gerade Verbindung mit Pfeil 60"/>
            <p:cNvCxnSpPr>
              <a:stCxn id="58" idx="2"/>
              <a:endCxn id="60" idx="0"/>
            </p:cNvCxnSpPr>
            <p:nvPr/>
          </p:nvCxnSpPr>
          <p:spPr>
            <a:xfrm>
              <a:off x="7203435" y="5392880"/>
              <a:ext cx="0" cy="63384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hteck 61"/>
            <p:cNvSpPr/>
            <p:nvPr/>
          </p:nvSpPr>
          <p:spPr>
            <a:xfrm>
              <a:off x="9205415" y="4821380"/>
              <a:ext cx="1808018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dirty="0" smtClean="0">
                  <a:solidFill>
                    <a:schemeClr val="tx1"/>
                  </a:solidFill>
                </a:rPr>
                <a:t>Map(</a:t>
              </a:r>
              <a:r>
                <a:rPr lang="de-DE" sz="1600" dirty="0" err="1" smtClean="0">
                  <a:solidFill>
                    <a:schemeClr val="tx1"/>
                  </a:solidFill>
                </a:rPr>
                <a:t>Triangle</a:t>
              </a:r>
              <a:r>
                <a:rPr lang="de-DE" sz="1600" dirty="0" smtClean="0">
                  <a:solidFill>
                    <a:schemeClr val="tx1"/>
                  </a:solidFill>
                </a:rPr>
                <a:t>)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7" name="Gerade Verbindung mit Pfeil 6"/>
            <p:cNvCxnSpPr>
              <a:stCxn id="51" idx="2"/>
              <a:endCxn id="62" idx="0"/>
            </p:cNvCxnSpPr>
            <p:nvPr/>
          </p:nvCxnSpPr>
          <p:spPr>
            <a:xfrm>
              <a:off x="10109424" y="4187535"/>
              <a:ext cx="0" cy="63384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Inhaltsplatzhalter 2"/>
          <p:cNvSpPr>
            <a:spLocks noGrp="1"/>
          </p:cNvSpPr>
          <p:nvPr>
            <p:ph idx="1"/>
          </p:nvPr>
        </p:nvSpPr>
        <p:spPr>
          <a:xfrm>
            <a:off x="3263823" y="5730495"/>
            <a:ext cx="1826133" cy="876217"/>
          </a:xfrm>
        </p:spPr>
        <p:txBody>
          <a:bodyPr/>
          <a:lstStyle/>
          <a:p>
            <a:pPr algn="ctr"/>
            <a:r>
              <a:rPr lang="de-DE" dirty="0" smtClean="0"/>
              <a:t>9.1 </a:t>
            </a:r>
            <a:r>
              <a:rPr lang="de-DE" dirty="0" err="1" smtClean="0"/>
              <a:t>minutes</a:t>
            </a:r>
            <a:endParaRPr lang="en-US" dirty="0"/>
          </a:p>
        </p:txBody>
      </p:sp>
      <p:sp>
        <p:nvSpPr>
          <p:cNvPr id="68" name="Inhaltsplatzhalter 2"/>
          <p:cNvSpPr txBox="1">
            <a:spLocks/>
          </p:cNvSpPr>
          <p:nvPr/>
        </p:nvSpPr>
        <p:spPr>
          <a:xfrm>
            <a:off x="5770880" y="1116747"/>
            <a:ext cx="596392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err="1" smtClean="0"/>
              <a:t>no</a:t>
            </a:r>
            <a:r>
              <a:rPr lang="de-DE" dirty="0" smtClean="0"/>
              <a:t> Spark</a:t>
            </a:r>
            <a:endParaRPr lang="en-US" dirty="0"/>
          </a:p>
        </p:txBody>
      </p:sp>
      <p:sp>
        <p:nvSpPr>
          <p:cNvPr id="56" name="Inhaltsplatzhalter 2"/>
          <p:cNvSpPr txBox="1">
            <a:spLocks/>
          </p:cNvSpPr>
          <p:nvPr/>
        </p:nvSpPr>
        <p:spPr>
          <a:xfrm>
            <a:off x="457200" y="1106416"/>
            <a:ext cx="531368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smtClean="0"/>
              <a:t>Spark</a:t>
            </a:r>
            <a:endParaRPr lang="en-US" dirty="0"/>
          </a:p>
        </p:txBody>
      </p:sp>
      <p:sp>
        <p:nvSpPr>
          <p:cNvPr id="63" name="Inhaltsplatzhalter 2"/>
          <p:cNvSpPr txBox="1">
            <a:spLocks/>
          </p:cNvSpPr>
          <p:nvPr/>
        </p:nvSpPr>
        <p:spPr>
          <a:xfrm>
            <a:off x="9033182" y="5730496"/>
            <a:ext cx="1826133" cy="876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smtClean="0"/>
              <a:t>6.3 </a:t>
            </a:r>
            <a:r>
              <a:rPr lang="de-DE" dirty="0" err="1" smtClean="0"/>
              <a:t>minutes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561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Definition: Subset of a graph's vertices, </a:t>
            </a:r>
            <a:r>
              <a:rPr lang="en-US" dirty="0" smtClean="0"/>
              <a:t>in which </a:t>
            </a:r>
            <a:r>
              <a:rPr lang="en-US" dirty="0"/>
              <a:t>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Maximum Clique: the graph's clique with the most </a:t>
            </a:r>
            <a:r>
              <a:rPr lang="en-US" dirty="0" smtClean="0"/>
              <a:t>vertices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AFC1B-55F6-40D5-B629-C91F7472D887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23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8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Definition: Subset of a graph's vertices, in which 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Maximum Clique: the graph's clique with the most vertices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0DF1C-C1F4-488E-BA85-615DF960ABC1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24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5165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Definition: Subset of a graph's vertices, in which 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Maximum Clique: the graph's clique with the most vertices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Use cases: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Social</a:t>
            </a:r>
            <a:r>
              <a:rPr lang="de-DE" dirty="0" smtClean="0"/>
              <a:t> Media </a:t>
            </a:r>
            <a:r>
              <a:rPr lang="de-DE" dirty="0" err="1" smtClean="0"/>
              <a:t>graphs</a:t>
            </a:r>
            <a:r>
              <a:rPr lang="de-DE" dirty="0" smtClean="0"/>
              <a:t>: </a:t>
            </a:r>
            <a:r>
              <a:rPr lang="de-DE" dirty="0" err="1" smtClean="0"/>
              <a:t>groups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friends</a:t>
            </a:r>
            <a:r>
              <a:rPr lang="de-DE" dirty="0" smtClean="0"/>
              <a:t>/</a:t>
            </a:r>
            <a:r>
              <a:rPr lang="de-DE" dirty="0" err="1" smtClean="0"/>
              <a:t>family</a:t>
            </a:r>
            <a:r>
              <a:rPr lang="de-DE" dirty="0" smtClean="0"/>
              <a:t>/</a:t>
            </a:r>
            <a:r>
              <a:rPr lang="de-DE" dirty="0" err="1" smtClean="0"/>
              <a:t>co-workers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Website </a:t>
            </a:r>
            <a:r>
              <a:rPr lang="en-US" dirty="0" err="1" smtClean="0"/>
              <a:t>interliking</a:t>
            </a:r>
            <a:r>
              <a:rPr lang="en-US" dirty="0" smtClean="0"/>
              <a:t>, coding theory, matching biochemical molecules</a:t>
            </a:r>
            <a:br>
              <a:rPr lang="en-US" dirty="0" smtClean="0"/>
            </a:br>
            <a:r>
              <a:rPr lang="en-US" dirty="0" smtClean="0"/>
              <a:t>[Xiang et al]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44F60-64F0-496A-8AB4-9EFA614CDDBD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25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056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Distributed </a:t>
            </a:r>
            <a:r>
              <a:rPr lang="de-DE" dirty="0" err="1" smtClean="0"/>
              <a:t>calculation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 sz="2600" b="1" dirty="0" smtClean="0"/>
                  <a:t>Brute Force </a:t>
                </a:r>
                <a:r>
                  <a:rPr lang="de-DE" sz="2600" b="1" dirty="0" err="1" smtClean="0"/>
                  <a:t>approach</a:t>
                </a:r>
                <a:r>
                  <a:rPr lang="de-DE" sz="2600" b="1" dirty="0" smtClean="0"/>
                  <a:t>: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dirty="0" err="1" smtClean="0"/>
                  <a:t>For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each</a:t>
                </a:r>
                <a:r>
                  <a:rPr lang="de-DE" dirty="0" smtClean="0"/>
                  <a:t> potential </a:t>
                </a:r>
                <a:r>
                  <a:rPr lang="de-DE" dirty="0" err="1" smtClean="0"/>
                  <a:t>vertex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combination</a:t>
                </a:r>
                <a:r>
                  <a:rPr lang="de-DE" dirty="0" smtClean="0"/>
                  <a:t>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𝑣𝑒𝑟𝑡𝑖𝑐𝑒𝑠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</m:oMath>
                </a14:m>
                <a:r>
                  <a:rPr lang="en-US" dirty="0" smtClean="0"/>
                  <a:t>), check if all required edges exist</a:t>
                </a:r>
              </a:p>
              <a:p>
                <a:pPr>
                  <a:buFont typeface="Wingdings" panose="05000000000000000000" pitchFamily="2" charset="2"/>
                  <a:buChar char="à"/>
                </a:pP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Exponential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runtime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with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millions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of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vertices</a:t>
                </a:r>
                <a:r>
                  <a:rPr lang="de-DE" dirty="0" smtClean="0">
                    <a:sym typeface="Wingdings" panose="05000000000000000000" pitchFamily="2" charset="2"/>
                  </a:rPr>
                  <a:t>  </a:t>
                </a:r>
              </a:p>
              <a:p>
                <a:pPr marL="0" indent="0">
                  <a:buNone/>
                </a:pPr>
                <a:endParaRPr lang="de-DE" dirty="0" smtClean="0"/>
              </a:p>
              <a:p>
                <a:pPr marL="0" indent="0">
                  <a:buNone/>
                </a:pPr>
                <a:r>
                  <a:rPr lang="de-DE" sz="2600" b="1" dirty="0" smtClean="0"/>
                  <a:t>Distributed </a:t>
                </a:r>
                <a:r>
                  <a:rPr lang="de-DE" sz="2600" b="1" dirty="0" err="1" smtClean="0"/>
                  <a:t>approach</a:t>
                </a:r>
                <a:endParaRPr lang="de-DE" sz="2600" b="1" dirty="0" smtClean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A </a:t>
                </a:r>
                <a:r>
                  <a:rPr lang="de-DE" dirty="0" err="1" smtClean="0"/>
                  <a:t>distributed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calculation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makes</a:t>
                </a:r>
                <a:r>
                  <a:rPr lang="de-DE" dirty="0" smtClean="0"/>
                  <a:t> sense </a:t>
                </a:r>
                <a:r>
                  <a:rPr lang="de-DE" dirty="0" err="1" smtClean="0"/>
                  <a:t>if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we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can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split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graph</a:t>
                </a:r>
                <a:r>
                  <a:rPr lang="de-DE" dirty="0" smtClean="0"/>
                  <a:t> w/o </a:t>
                </a:r>
                <a:r>
                  <a:rPr lang="de-DE" dirty="0" err="1" smtClean="0"/>
                  <a:t>breaking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cliques</a:t>
                </a:r>
                <a:r>
                  <a:rPr lang="de-DE" dirty="0" smtClean="0"/>
                  <a:t> apart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  <a:blipFill rotWithShape="0">
                <a:blip r:embed="rId3"/>
                <a:stretch>
                  <a:fillRect l="-983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48D76-00D3-44C7-838D-47E64BA74CC7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96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 smtClean="0"/>
              <a:t>Create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 </a:t>
            </a:r>
            <a:r>
              <a:rPr lang="de-DE" dirty="0" err="1" smtClean="0"/>
              <a:t>starting</a:t>
            </a:r>
            <a:r>
              <a:rPr lang="de-DE" dirty="0" smtClean="0"/>
              <a:t> value </a:t>
            </a:r>
            <a:r>
              <a:rPr lang="de-DE" dirty="0" err="1" smtClean="0"/>
              <a:t>for</a:t>
            </a:r>
            <a:r>
              <a:rPr lang="de-DE" dirty="0" smtClean="0"/>
              <a:t> k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all k-</a:t>
            </a:r>
            <a:r>
              <a:rPr lang="de-DE" dirty="0" err="1" smtClean="0"/>
              <a:t>trusses</a:t>
            </a:r>
            <a:r>
              <a:rPr lang="de-DE" dirty="0" smtClean="0"/>
              <a:t> </a:t>
            </a:r>
            <a:r>
              <a:rPr lang="de-DE" i="1" dirty="0" smtClean="0"/>
              <a:t>after [Cohen]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Find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largest</a:t>
            </a:r>
            <a:r>
              <a:rPr lang="de-DE" dirty="0" smtClean="0"/>
              <a:t> </a:t>
            </a:r>
            <a:r>
              <a:rPr lang="de-DE" dirty="0" err="1" smtClean="0"/>
              <a:t>cliques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i="1" dirty="0" smtClean="0"/>
              <a:t>after [</a:t>
            </a:r>
            <a:r>
              <a:rPr lang="de-DE" i="1" dirty="0" err="1" smtClean="0"/>
              <a:t>Bron</a:t>
            </a:r>
            <a:r>
              <a:rPr lang="de-DE" i="1" dirty="0" smtClean="0"/>
              <a:t>, </a:t>
            </a:r>
            <a:r>
              <a:rPr lang="de-DE" i="1" dirty="0" err="1" smtClean="0"/>
              <a:t>Kerbosh</a:t>
            </a:r>
            <a:r>
              <a:rPr lang="de-DE" i="1" dirty="0"/>
              <a:t>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r>
              <a:rPr lang="de-DE" dirty="0" smtClean="0"/>
              <a:t> &gt; </a:t>
            </a:r>
            <a:r>
              <a:rPr lang="de-DE" dirty="0" err="1" smtClean="0"/>
              <a:t>old</a:t>
            </a:r>
            <a:r>
              <a:rPr lang="de-DE" dirty="0" smtClean="0"/>
              <a:t> max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r>
              <a:rPr lang="de-DE" dirty="0" smtClean="0"/>
              <a:t>,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max </a:t>
            </a:r>
            <a:r>
              <a:rPr lang="de-DE" dirty="0" err="1" smtClean="0"/>
              <a:t>cliques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Reduce</a:t>
            </a:r>
            <a:r>
              <a:rPr lang="de-DE" dirty="0" smtClean="0"/>
              <a:t> k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Abort </a:t>
            </a:r>
            <a:r>
              <a:rPr lang="de-DE" dirty="0" err="1" smtClean="0"/>
              <a:t>if</a:t>
            </a:r>
            <a:r>
              <a:rPr lang="de-DE" dirty="0" smtClean="0"/>
              <a:t> k &lt; max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39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Image on title </a:t>
            </a:r>
            <a:r>
              <a:rPr lang="de-DE" dirty="0" err="1" smtClean="0"/>
              <a:t>slide</a:t>
            </a:r>
            <a:r>
              <a:rPr lang="de-DE" dirty="0" smtClean="0"/>
              <a:t>: </a:t>
            </a:r>
            <a:r>
              <a:rPr lang="de-DE" dirty="0"/>
              <a:t>http://polkadotimpressions.com/2013/01/18/facebook-graph-search-3</a:t>
            </a:r>
            <a:r>
              <a:rPr lang="de-DE" dirty="0" smtClean="0"/>
              <a:t>/</a:t>
            </a:r>
          </a:p>
          <a:p>
            <a:r>
              <a:rPr lang="de-DE" dirty="0" smtClean="0"/>
              <a:t>[</a:t>
            </a:r>
            <a:r>
              <a:rPr lang="de-DE" dirty="0" err="1" smtClean="0"/>
              <a:t>Bron</a:t>
            </a:r>
            <a:r>
              <a:rPr lang="de-DE" dirty="0" smtClean="0"/>
              <a:t>, </a:t>
            </a:r>
            <a:r>
              <a:rPr lang="de-DE" dirty="0" err="1" smtClean="0"/>
              <a:t>Kerbosh</a:t>
            </a:r>
            <a:r>
              <a:rPr lang="de-DE" dirty="0" smtClean="0"/>
              <a:t>]: </a:t>
            </a:r>
            <a:r>
              <a:rPr lang="en-US" dirty="0" err="1"/>
              <a:t>Bron</a:t>
            </a:r>
            <a:r>
              <a:rPr lang="en-US" dirty="0"/>
              <a:t>, </a:t>
            </a:r>
            <a:r>
              <a:rPr lang="en-US" dirty="0" err="1"/>
              <a:t>Coen</a:t>
            </a:r>
            <a:r>
              <a:rPr lang="en-US" dirty="0"/>
              <a:t>, and </a:t>
            </a:r>
            <a:r>
              <a:rPr lang="en-US" dirty="0" err="1"/>
              <a:t>Joep</a:t>
            </a:r>
            <a:r>
              <a:rPr lang="en-US" dirty="0"/>
              <a:t> </a:t>
            </a:r>
            <a:r>
              <a:rPr lang="en-US" dirty="0" err="1"/>
              <a:t>Kerbosch</a:t>
            </a:r>
            <a:r>
              <a:rPr lang="en-US" dirty="0"/>
              <a:t>. </a:t>
            </a:r>
            <a:r>
              <a:rPr lang="en-US" dirty="0" smtClean="0"/>
              <a:t>'Algorithm </a:t>
            </a:r>
            <a:r>
              <a:rPr lang="en-US" dirty="0"/>
              <a:t>457: finding all cliques of an undirected graph</a:t>
            </a:r>
            <a:r>
              <a:rPr lang="en-US" dirty="0" smtClean="0"/>
              <a:t>.' </a:t>
            </a:r>
            <a:r>
              <a:rPr lang="en-US" i="1" dirty="0"/>
              <a:t>Communications of the ACM</a:t>
            </a:r>
            <a:r>
              <a:rPr lang="en-US" dirty="0"/>
              <a:t> 16, no. 9 (1973): 575-577</a:t>
            </a:r>
            <a:r>
              <a:rPr lang="en-US" dirty="0" smtClean="0"/>
              <a:t>.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/>
              <a:t>Cohen]: </a:t>
            </a:r>
            <a:r>
              <a:rPr lang="en-US" dirty="0"/>
              <a:t>Jonathan Cohen, 'Graph Twiddling in a </a:t>
            </a:r>
            <a:r>
              <a:rPr lang="en-US" dirty="0" err="1"/>
              <a:t>MapReduce</a:t>
            </a:r>
            <a:r>
              <a:rPr lang="en-US" dirty="0"/>
              <a:t> World'. in </a:t>
            </a:r>
            <a:r>
              <a:rPr lang="en-US" i="1" dirty="0"/>
              <a:t>Computing in Science and Engineering </a:t>
            </a:r>
            <a:r>
              <a:rPr lang="en-US" dirty="0"/>
              <a:t>11(4): 29-41 (2009</a:t>
            </a:r>
            <a:r>
              <a:rPr lang="en-US" dirty="0" smtClean="0"/>
              <a:t>)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 err="1" smtClean="0"/>
              <a:t>Xiang</a:t>
            </a:r>
            <a:r>
              <a:rPr lang="de-DE" dirty="0" smtClean="0"/>
              <a:t> et al]: </a:t>
            </a:r>
            <a:r>
              <a:rPr lang="en-US" dirty="0"/>
              <a:t>Xiang, J, </a:t>
            </a:r>
            <a:r>
              <a:rPr lang="en-US" dirty="0" err="1"/>
              <a:t>Guo</a:t>
            </a:r>
            <a:r>
              <a:rPr lang="en-US" dirty="0"/>
              <a:t>, C &amp; </a:t>
            </a:r>
            <a:r>
              <a:rPr lang="en-US" dirty="0" err="1"/>
              <a:t>Aboulnaga</a:t>
            </a:r>
            <a:r>
              <a:rPr lang="en-US" dirty="0"/>
              <a:t>, A 2013, 'Scalable maximum clique computation using </a:t>
            </a:r>
            <a:r>
              <a:rPr lang="en-US" dirty="0" err="1"/>
              <a:t>MapReduce</a:t>
            </a:r>
            <a:r>
              <a:rPr lang="en-US" dirty="0"/>
              <a:t>'. in </a:t>
            </a:r>
            <a:r>
              <a:rPr lang="en-US" i="1" dirty="0"/>
              <a:t>Proceedings - International Conference on Data Engineering.</a:t>
            </a:r>
            <a:r>
              <a:rPr lang="en-US" dirty="0"/>
              <a:t>, 6544815, pp. 74-85, 29th International Conference on Data Engineering, ICDE </a:t>
            </a:r>
            <a:r>
              <a:rPr lang="en-US" dirty="0" smtClean="0"/>
              <a:t>2013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8C95-CA3F-4FD2-B0A0-96F13C722451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060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/>
              <a:t>Wikipedia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Directed</a:t>
            </a:r>
            <a:r>
              <a:rPr lang="de-DE" dirty="0" smtClean="0"/>
              <a:t>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English Wikipedia </a:t>
            </a:r>
            <a:r>
              <a:rPr lang="de-DE" dirty="0" err="1"/>
              <a:t>page</a:t>
            </a:r>
            <a:r>
              <a:rPr lang="de-DE" dirty="0"/>
              <a:t> interlinks </a:t>
            </a:r>
            <a:r>
              <a:rPr lang="de-DE" dirty="0" err="1"/>
              <a:t>from</a:t>
            </a:r>
            <a:r>
              <a:rPr lang="de-DE" dirty="0"/>
              <a:t> 2007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~1.9 </a:t>
            </a:r>
            <a:r>
              <a:rPr lang="de-DE" dirty="0" err="1"/>
              <a:t>million</a:t>
            </a:r>
            <a:r>
              <a:rPr lang="de-DE" dirty="0"/>
              <a:t> </a:t>
            </a:r>
            <a:r>
              <a:rPr lang="de-DE" dirty="0" err="1"/>
              <a:t>vertices</a:t>
            </a:r>
            <a:r>
              <a:rPr lang="de-DE" dirty="0"/>
              <a:t>, ~40 </a:t>
            </a:r>
            <a:r>
              <a:rPr lang="de-DE" dirty="0" err="1"/>
              <a:t>million</a:t>
            </a:r>
            <a:r>
              <a:rPr lang="de-DE" dirty="0"/>
              <a:t> </a:t>
            </a:r>
            <a:r>
              <a:rPr lang="de-DE" dirty="0" err="1"/>
              <a:t>edges</a:t>
            </a:r>
            <a:r>
              <a:rPr lang="de-DE" dirty="0"/>
              <a:t>, 1 GB </a:t>
            </a:r>
            <a:r>
              <a:rPr lang="de-DE" dirty="0" err="1"/>
              <a:t>size</a:t>
            </a:r>
            <a:r>
              <a:rPr lang="de-DE" dirty="0"/>
              <a:t> on </a:t>
            </a:r>
            <a:r>
              <a:rPr lang="de-DE" dirty="0" err="1"/>
              <a:t>disc</a:t>
            </a:r>
            <a:endParaRPr lang="en-US" dirty="0"/>
          </a:p>
          <a:p>
            <a:pPr marL="0" indent="0">
              <a:buNone/>
            </a:pPr>
            <a:endParaRPr lang="de-DE" sz="2600" b="1" dirty="0"/>
          </a:p>
          <a:p>
            <a:pPr marL="0" indent="0">
              <a:buNone/>
            </a:pPr>
            <a:r>
              <a:rPr lang="de-DE" sz="2600" b="1" dirty="0" smtClean="0"/>
              <a:t>Twitter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Directed graph of anonymous Twitter follower/following data from 2009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~41 million vertices, ~1.6 billion edges, 25.5 GB size on disc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328B-E8AA-42E6-8282-829FDDBE712E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  <p:pic>
        <p:nvPicPr>
          <p:cNvPr id="2050" name="Picture 2" descr="https://g.twimg.com/Twitter_logo_blu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2395" y="3497888"/>
            <a:ext cx="1897542" cy="1543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vignette3.wikia.nocookie.net/simpsons/images/d/dd/Wikipedia-logo.svg.png/revision/latest?cb=2010061016174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2395" y="1261346"/>
            <a:ext cx="1897542" cy="1897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3251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k-</a:t>
            </a:r>
            <a:r>
              <a:rPr lang="de-DE" dirty="0" err="1" smtClean="0"/>
              <a:t>Trusses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smtClean="0"/>
              <a:t>k-</a:t>
            </a:r>
            <a:r>
              <a:rPr lang="de-DE" sz="2600" b="1" dirty="0" err="1" smtClean="0"/>
              <a:t>Truss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smtClean="0"/>
              <a:t>Definition</a:t>
            </a:r>
            <a:r>
              <a:rPr lang="de-DE" dirty="0" smtClean="0"/>
              <a:t>: a maximal </a:t>
            </a:r>
            <a:r>
              <a:rPr lang="de-DE" dirty="0" err="1" smtClean="0"/>
              <a:t>subgraph</a:t>
            </a:r>
            <a:r>
              <a:rPr lang="de-DE" dirty="0" smtClean="0"/>
              <a:t> so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every</a:t>
            </a:r>
            <a:r>
              <a:rPr lang="de-DE" dirty="0" smtClean="0"/>
              <a:t> </a:t>
            </a:r>
            <a:r>
              <a:rPr lang="de-DE" dirty="0" err="1" smtClean="0"/>
              <a:t>edge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at least k-2 </a:t>
            </a:r>
            <a:r>
              <a:rPr lang="de-DE" dirty="0" err="1" smtClean="0"/>
              <a:t>triangles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Indicates</a:t>
            </a:r>
            <a:r>
              <a:rPr lang="de-DE" dirty="0" smtClean="0"/>
              <a:t> a high </a:t>
            </a:r>
            <a:r>
              <a:rPr lang="de-DE" dirty="0" err="1" smtClean="0"/>
              <a:t>connectivity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Can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seen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a </a:t>
            </a:r>
            <a:r>
              <a:rPr lang="de-DE" dirty="0" err="1" smtClean="0"/>
              <a:t>relaxation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problem</a:t>
            </a:r>
            <a:r>
              <a:rPr lang="de-DE" dirty="0" smtClean="0"/>
              <a:t> (= </a:t>
            </a:r>
            <a:r>
              <a:rPr lang="de-DE" dirty="0" err="1" smtClean="0"/>
              <a:t>fully</a:t>
            </a:r>
            <a:r>
              <a:rPr lang="de-DE" dirty="0" smtClean="0"/>
              <a:t> </a:t>
            </a:r>
            <a:r>
              <a:rPr lang="de-DE" dirty="0" err="1" smtClean="0"/>
              <a:t>connected</a:t>
            </a:r>
            <a:r>
              <a:rPr lang="de-DE" dirty="0" smtClean="0"/>
              <a:t> </a:t>
            </a:r>
            <a:r>
              <a:rPr lang="de-DE" dirty="0" err="1" smtClean="0"/>
              <a:t>subgraph</a:t>
            </a:r>
            <a:r>
              <a:rPr lang="de-DE" dirty="0" smtClean="0"/>
              <a:t>)</a:t>
            </a:r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b="1" dirty="0" err="1" smtClean="0"/>
              <a:t>How</a:t>
            </a:r>
            <a:r>
              <a:rPr lang="de-DE" b="1" dirty="0" smtClean="0"/>
              <a:t>?</a:t>
            </a:r>
            <a:endParaRPr lang="de-DE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all </a:t>
            </a:r>
            <a:r>
              <a:rPr lang="de-DE" dirty="0" err="1" smtClean="0"/>
              <a:t>triangles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Recursively</a:t>
            </a:r>
            <a:r>
              <a:rPr lang="de-DE" dirty="0" smtClean="0"/>
              <a:t> </a:t>
            </a:r>
            <a:r>
              <a:rPr lang="de-DE" dirty="0" err="1" smtClean="0"/>
              <a:t>remove</a:t>
            </a:r>
            <a:r>
              <a:rPr lang="de-DE" dirty="0" smtClean="0"/>
              <a:t> all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in &lt;k-2 </a:t>
            </a:r>
            <a:r>
              <a:rPr lang="de-DE" dirty="0" err="1" smtClean="0"/>
              <a:t>triangles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Return </a:t>
            </a:r>
            <a:r>
              <a:rPr lang="de-DE" dirty="0" err="1" smtClean="0"/>
              <a:t>sets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still </a:t>
            </a:r>
            <a:r>
              <a:rPr lang="de-DE" dirty="0" err="1" smtClean="0"/>
              <a:t>connected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92007-7688-475A-AC74-4A179C7514DD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  <p:sp>
        <p:nvSpPr>
          <p:cNvPr id="33" name="Ellipse 32"/>
          <p:cNvSpPr/>
          <p:nvPr/>
        </p:nvSpPr>
        <p:spPr>
          <a:xfrm>
            <a:off x="9893382" y="282818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Ellipse 63"/>
          <p:cNvSpPr/>
          <p:nvPr/>
        </p:nvSpPr>
        <p:spPr>
          <a:xfrm>
            <a:off x="10689192" y="282818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Ellipse 64"/>
          <p:cNvSpPr/>
          <p:nvPr/>
        </p:nvSpPr>
        <p:spPr>
          <a:xfrm>
            <a:off x="9893382" y="20865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Ellipse 65"/>
          <p:cNvSpPr/>
          <p:nvPr/>
        </p:nvSpPr>
        <p:spPr>
          <a:xfrm>
            <a:off x="10689192" y="20865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Ellipse 68"/>
          <p:cNvSpPr/>
          <p:nvPr/>
        </p:nvSpPr>
        <p:spPr>
          <a:xfrm>
            <a:off x="10291287" y="13466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Gerader Verbinder 70"/>
          <p:cNvCxnSpPr>
            <a:stCxn id="65" idx="0"/>
            <a:endCxn id="69" idx="3"/>
          </p:cNvCxnSpPr>
          <p:nvPr/>
        </p:nvCxnSpPr>
        <p:spPr>
          <a:xfrm flipV="1">
            <a:off x="9983029" y="1499713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Gerader Verbinder 72"/>
          <p:cNvCxnSpPr>
            <a:stCxn id="66" idx="0"/>
            <a:endCxn id="69" idx="5"/>
          </p:cNvCxnSpPr>
          <p:nvPr/>
        </p:nvCxnSpPr>
        <p:spPr>
          <a:xfrm flipH="1" flipV="1">
            <a:off x="10444324" y="1499713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r Verbinder 74"/>
          <p:cNvCxnSpPr>
            <a:stCxn id="65" idx="6"/>
            <a:endCxn id="66" idx="2"/>
          </p:cNvCxnSpPr>
          <p:nvPr/>
        </p:nvCxnSpPr>
        <p:spPr>
          <a:xfrm>
            <a:off x="10072676" y="2176152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r Verbinder 78"/>
          <p:cNvCxnSpPr>
            <a:stCxn id="65" idx="4"/>
            <a:endCxn id="33" idx="0"/>
          </p:cNvCxnSpPr>
          <p:nvPr/>
        </p:nvCxnSpPr>
        <p:spPr>
          <a:xfrm>
            <a:off x="9983029" y="2265799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r Verbinder 80"/>
          <p:cNvCxnSpPr>
            <a:stCxn id="66" idx="4"/>
            <a:endCxn id="64" idx="0"/>
          </p:cNvCxnSpPr>
          <p:nvPr/>
        </p:nvCxnSpPr>
        <p:spPr>
          <a:xfrm>
            <a:off x="10778839" y="2265799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33" idx="6"/>
            <a:endCxn id="64" idx="2"/>
          </p:cNvCxnSpPr>
          <p:nvPr/>
        </p:nvCxnSpPr>
        <p:spPr>
          <a:xfrm>
            <a:off x="10072676" y="2917832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33" idx="7"/>
            <a:endCxn id="66" idx="3"/>
          </p:cNvCxnSpPr>
          <p:nvPr/>
        </p:nvCxnSpPr>
        <p:spPr>
          <a:xfrm flipV="1">
            <a:off x="10046419" y="2239542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Ellipse 87"/>
          <p:cNvSpPr/>
          <p:nvPr/>
        </p:nvSpPr>
        <p:spPr>
          <a:xfrm>
            <a:off x="9893382" y="514927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Ellipse 88"/>
          <p:cNvSpPr/>
          <p:nvPr/>
        </p:nvSpPr>
        <p:spPr>
          <a:xfrm>
            <a:off x="10689192" y="514927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Ellipse 89"/>
          <p:cNvSpPr/>
          <p:nvPr/>
        </p:nvSpPr>
        <p:spPr>
          <a:xfrm>
            <a:off x="9893382" y="440759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Ellipse 90"/>
          <p:cNvSpPr/>
          <p:nvPr/>
        </p:nvSpPr>
        <p:spPr>
          <a:xfrm>
            <a:off x="10689192" y="440759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Ellipse 91"/>
          <p:cNvSpPr/>
          <p:nvPr/>
        </p:nvSpPr>
        <p:spPr>
          <a:xfrm>
            <a:off x="10291287" y="3667762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3" name="Gerader Verbinder 92"/>
          <p:cNvCxnSpPr>
            <a:stCxn id="90" idx="0"/>
            <a:endCxn id="92" idx="3"/>
          </p:cNvCxnSpPr>
          <p:nvPr/>
        </p:nvCxnSpPr>
        <p:spPr>
          <a:xfrm flipV="1">
            <a:off x="9983029" y="3820799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91" idx="0"/>
            <a:endCxn id="92" idx="5"/>
          </p:cNvCxnSpPr>
          <p:nvPr/>
        </p:nvCxnSpPr>
        <p:spPr>
          <a:xfrm flipH="1" flipV="1">
            <a:off x="10444324" y="3820799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0" idx="6"/>
            <a:endCxn id="91" idx="2"/>
          </p:cNvCxnSpPr>
          <p:nvPr/>
        </p:nvCxnSpPr>
        <p:spPr>
          <a:xfrm>
            <a:off x="10072676" y="4497238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r Verbinder 95"/>
          <p:cNvCxnSpPr>
            <a:stCxn id="90" idx="4"/>
            <a:endCxn id="88" idx="0"/>
          </p:cNvCxnSpPr>
          <p:nvPr/>
        </p:nvCxnSpPr>
        <p:spPr>
          <a:xfrm>
            <a:off x="9983029" y="4586885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/>
          <p:cNvCxnSpPr>
            <a:stCxn id="91" idx="4"/>
            <a:endCxn id="89" idx="0"/>
          </p:cNvCxnSpPr>
          <p:nvPr/>
        </p:nvCxnSpPr>
        <p:spPr>
          <a:xfrm>
            <a:off x="10778839" y="4586885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Gerader Verbinder 97"/>
          <p:cNvCxnSpPr>
            <a:stCxn id="88" idx="6"/>
            <a:endCxn id="89" idx="2"/>
          </p:cNvCxnSpPr>
          <p:nvPr/>
        </p:nvCxnSpPr>
        <p:spPr>
          <a:xfrm>
            <a:off x="10072676" y="5238918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r Verbinder 98"/>
          <p:cNvCxnSpPr>
            <a:stCxn id="90" idx="5"/>
            <a:endCxn id="89" idx="1"/>
          </p:cNvCxnSpPr>
          <p:nvPr/>
        </p:nvCxnSpPr>
        <p:spPr>
          <a:xfrm>
            <a:off x="10046419" y="4560628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/>
          <p:cNvCxnSpPr>
            <a:stCxn id="88" idx="7"/>
            <a:endCxn id="91" idx="3"/>
          </p:cNvCxnSpPr>
          <p:nvPr/>
        </p:nvCxnSpPr>
        <p:spPr>
          <a:xfrm flipV="1">
            <a:off x="10046419" y="4560628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/>
          <p:cNvCxnSpPr>
            <a:stCxn id="92" idx="4"/>
            <a:endCxn id="88" idx="7"/>
          </p:cNvCxnSpPr>
          <p:nvPr/>
        </p:nvCxnSpPr>
        <p:spPr>
          <a:xfrm flipH="1">
            <a:off x="10046419" y="3847056"/>
            <a:ext cx="334515" cy="132847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feld 120"/>
          <p:cNvSpPr txBox="1"/>
          <p:nvPr/>
        </p:nvSpPr>
        <p:spPr>
          <a:xfrm>
            <a:off x="9856465" y="3007300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3-truss</a:t>
            </a:r>
            <a:endParaRPr lang="en-US" sz="2000" dirty="0" smtClean="0"/>
          </a:p>
        </p:txBody>
      </p:sp>
      <p:sp>
        <p:nvSpPr>
          <p:cNvPr id="122" name="Textfeld 121"/>
          <p:cNvSpPr txBox="1"/>
          <p:nvPr/>
        </p:nvSpPr>
        <p:spPr>
          <a:xfrm>
            <a:off x="9856465" y="5323664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4-truss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96908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k-</a:t>
            </a:r>
            <a:r>
              <a:rPr lang="de-DE" dirty="0" err="1" smtClean="0"/>
              <a:t>Trusses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328B-E8AA-42E6-8282-829FDDBE712E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  <p:grpSp>
        <p:nvGrpSpPr>
          <p:cNvPr id="8" name="Gruppieren 7"/>
          <p:cNvGrpSpPr/>
          <p:nvPr/>
        </p:nvGrpSpPr>
        <p:grpSpPr>
          <a:xfrm>
            <a:off x="135288" y="2048724"/>
            <a:ext cx="3609934" cy="3356658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3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9" name="Rechteck 8"/>
          <p:cNvSpPr/>
          <p:nvPr/>
        </p:nvSpPr>
        <p:spPr>
          <a:xfrm>
            <a:off x="10615735" y="5811387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8786" y="2048724"/>
            <a:ext cx="3606632" cy="3356658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8738" y="2048724"/>
            <a:ext cx="3606632" cy="3356658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9871043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5</a:t>
            </a:r>
            <a:endParaRPr lang="en-US" dirty="0"/>
          </a:p>
        </p:txBody>
      </p:sp>
      <p:sp>
        <p:nvSpPr>
          <p:cNvPr id="15" name="Rechteck 14"/>
          <p:cNvSpPr/>
          <p:nvPr/>
        </p:nvSpPr>
        <p:spPr>
          <a:xfrm>
            <a:off x="5751303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4</a:t>
            </a:r>
            <a:endParaRPr lang="en-US" dirty="0"/>
          </a:p>
        </p:txBody>
      </p:sp>
      <p:sp>
        <p:nvSpPr>
          <p:cNvPr id="16" name="Rechteck 15"/>
          <p:cNvSpPr/>
          <p:nvPr/>
        </p:nvSpPr>
        <p:spPr>
          <a:xfrm>
            <a:off x="1601107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3</a:t>
            </a:r>
            <a:endParaRPr lang="en-US" dirty="0"/>
          </a:p>
        </p:txBody>
      </p:sp>
      <p:pic>
        <p:nvPicPr>
          <p:cNvPr id="17" name="Grafik 16"/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43400" t="3323" r="34310" b="76132"/>
          <a:stretch/>
        </p:blipFill>
        <p:spPr>
          <a:xfrm>
            <a:off x="5854064" y="2160270"/>
            <a:ext cx="803911" cy="689610"/>
          </a:xfrm>
          <a:prstGeom prst="rect">
            <a:avLst/>
          </a:prstGeom>
        </p:spPr>
      </p:pic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t="10883" r="51575" b="84577"/>
          <a:stretch/>
        </p:blipFill>
        <p:spPr>
          <a:xfrm>
            <a:off x="4288542" y="2414016"/>
            <a:ext cx="1746498" cy="152400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78714" t="53567" r="3219" b="27099"/>
          <a:stretch/>
        </p:blipFill>
        <p:spPr>
          <a:xfrm>
            <a:off x="11277600" y="3846786"/>
            <a:ext cx="651641" cy="64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8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trusses where 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</a:t>
            </a:r>
            <a:r>
              <a:rPr lang="en-US" dirty="0" smtClean="0"/>
              <a:t>trusses only 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46F3-8F81-40BA-A523-C2A90ED2518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Gerade Verbindung mit Pfeil 12"/>
          <p:cNvCxnSpPr>
            <a:stCxn id="8" idx="0"/>
            <a:endCxn id="7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9" idx="0"/>
            <a:endCxn id="7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1" idx="0"/>
            <a:endCxn id="7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8" idx="7"/>
            <a:endCxn id="11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1" idx="2"/>
            <a:endCxn id="8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8" idx="5"/>
            <a:endCxn id="9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1" idx="3"/>
            <a:endCxn id="9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9" idx="2"/>
            <a:endCxn id="8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/>
          <p:cNvCxnSpPr>
            <a:stCxn id="9" idx="6"/>
            <a:endCxn id="11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4651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trusses where 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</a:t>
            </a:r>
            <a:r>
              <a:rPr lang="en-US" dirty="0" smtClean="0"/>
              <a:t>trusses only 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46F3-8F81-40BA-A523-C2A90ED2518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Gerade Verbindung mit Pfeil 12"/>
          <p:cNvCxnSpPr>
            <a:stCxn id="8" idx="0"/>
            <a:endCxn id="7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9" idx="0"/>
            <a:endCxn id="7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1" idx="0"/>
            <a:endCxn id="7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8" idx="7"/>
            <a:endCxn id="11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1" idx="2"/>
            <a:endCxn id="8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8" idx="5"/>
            <a:endCxn id="9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1" idx="3"/>
            <a:endCxn id="9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9" idx="2"/>
            <a:endCxn id="8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/>
          <p:cNvCxnSpPr>
            <a:stCxn id="9" idx="6"/>
            <a:endCxn id="11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uppieren 9"/>
          <p:cNvGrpSpPr/>
          <p:nvPr/>
        </p:nvGrpSpPr>
        <p:grpSpPr>
          <a:xfrm flipV="1">
            <a:off x="9290697" y="1730333"/>
            <a:ext cx="1488142" cy="2052917"/>
            <a:chOff x="6693875" y="3424662"/>
            <a:chExt cx="1488142" cy="2052917"/>
          </a:xfrm>
        </p:grpSpPr>
        <p:sp>
          <p:nvSpPr>
            <p:cNvPr id="20" name="Ellipse 19"/>
            <p:cNvSpPr/>
            <p:nvPr/>
          </p:nvSpPr>
          <p:spPr>
            <a:xfrm>
              <a:off x="7348299" y="342466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Ellipse 21"/>
            <p:cNvSpPr/>
            <p:nvPr/>
          </p:nvSpPr>
          <p:spPr>
            <a:xfrm>
              <a:off x="6693875" y="481419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Ellipse 22"/>
            <p:cNvSpPr/>
            <p:nvPr/>
          </p:nvSpPr>
          <p:spPr>
            <a:xfrm>
              <a:off x="7348299" y="5298285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Ellipse 23"/>
            <p:cNvSpPr/>
            <p:nvPr/>
          </p:nvSpPr>
          <p:spPr>
            <a:xfrm>
              <a:off x="8002723" y="481419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Gerade Verbindung mit Pfeil 25"/>
            <p:cNvCxnSpPr>
              <a:stCxn id="22" idx="0"/>
              <a:endCxn id="20" idx="3"/>
            </p:cNvCxnSpPr>
            <p:nvPr/>
          </p:nvCxnSpPr>
          <p:spPr>
            <a:xfrm flipV="1">
              <a:off x="6783522" y="3577699"/>
              <a:ext cx="591034" cy="12364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mit Pfeil 27"/>
            <p:cNvCxnSpPr>
              <a:stCxn id="23" idx="0"/>
              <a:endCxn id="20" idx="4"/>
            </p:cNvCxnSpPr>
            <p:nvPr/>
          </p:nvCxnSpPr>
          <p:spPr>
            <a:xfrm flipV="1">
              <a:off x="7437946" y="3603956"/>
              <a:ext cx="0" cy="169432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 Verbindung mit Pfeil 28"/>
            <p:cNvCxnSpPr>
              <a:stCxn id="24" idx="0"/>
              <a:endCxn id="20" idx="5"/>
            </p:cNvCxnSpPr>
            <p:nvPr/>
          </p:nvCxnSpPr>
          <p:spPr>
            <a:xfrm flipH="1" flipV="1">
              <a:off x="7501336" y="3577699"/>
              <a:ext cx="591034" cy="12364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/>
            <p:cNvCxnSpPr>
              <a:stCxn id="22" idx="7"/>
              <a:endCxn id="24" idx="1"/>
            </p:cNvCxnSpPr>
            <p:nvPr/>
          </p:nvCxnSpPr>
          <p:spPr>
            <a:xfrm>
              <a:off x="6846912" y="4840449"/>
              <a:ext cx="118206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 Verbindung mit Pfeil 31"/>
            <p:cNvCxnSpPr>
              <a:stCxn id="24" idx="2"/>
              <a:endCxn id="22" idx="6"/>
            </p:cNvCxnSpPr>
            <p:nvPr/>
          </p:nvCxnSpPr>
          <p:spPr>
            <a:xfrm flipH="1">
              <a:off x="6873169" y="4903839"/>
              <a:ext cx="1129554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/>
            <p:cNvCxnSpPr>
              <a:stCxn id="22" idx="5"/>
              <a:endCxn id="23" idx="1"/>
            </p:cNvCxnSpPr>
            <p:nvPr/>
          </p:nvCxnSpPr>
          <p:spPr>
            <a:xfrm>
              <a:off x="6846912" y="4967229"/>
              <a:ext cx="527644" cy="35731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/>
            <p:cNvCxnSpPr>
              <a:stCxn id="24" idx="3"/>
              <a:endCxn id="23" idx="7"/>
            </p:cNvCxnSpPr>
            <p:nvPr/>
          </p:nvCxnSpPr>
          <p:spPr>
            <a:xfrm flipH="1">
              <a:off x="7501336" y="4967229"/>
              <a:ext cx="527644" cy="35731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/>
            <p:cNvCxnSpPr>
              <a:stCxn id="23" idx="2"/>
              <a:endCxn id="22" idx="4"/>
            </p:cNvCxnSpPr>
            <p:nvPr/>
          </p:nvCxnSpPr>
          <p:spPr>
            <a:xfrm flipH="1" flipV="1">
              <a:off x="6783522" y="4993486"/>
              <a:ext cx="564777" cy="39444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 Verbindung mit Pfeil 36"/>
            <p:cNvCxnSpPr>
              <a:stCxn id="23" idx="6"/>
              <a:endCxn id="24" idx="4"/>
            </p:cNvCxnSpPr>
            <p:nvPr/>
          </p:nvCxnSpPr>
          <p:spPr>
            <a:xfrm flipV="1">
              <a:off x="7527593" y="4993486"/>
              <a:ext cx="564777" cy="39444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2919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</a:t>
            </a:r>
            <a:r>
              <a:rPr lang="en-US" dirty="0"/>
              <a:t>trusses where </a:t>
            </a:r>
            <a:r>
              <a:rPr lang="en-US" dirty="0" smtClean="0"/>
              <a:t>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trusses only </a:t>
            </a:r>
            <a:r>
              <a:rPr lang="en-US" dirty="0" smtClean="0"/>
              <a:t>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de-DE" sz="2600" b="1" dirty="0" err="1" smtClean="0"/>
              <a:t>Decision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actually</a:t>
            </a:r>
            <a:r>
              <a:rPr lang="de-DE" dirty="0" smtClean="0"/>
              <a:t> </a:t>
            </a:r>
            <a:r>
              <a:rPr lang="de-DE" dirty="0" err="1" smtClean="0"/>
              <a:t>interact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another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form a </a:t>
            </a:r>
            <a:r>
              <a:rPr lang="de-DE" dirty="0" err="1" smtClean="0"/>
              <a:t>truss</a:t>
            </a:r>
            <a:endParaRPr lang="de-DE" dirty="0" smtClean="0"/>
          </a:p>
          <a:p>
            <a:pPr marL="0" indent="0">
              <a:buNone/>
            </a:pP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Can </a:t>
            </a:r>
            <a:r>
              <a:rPr lang="de-DE" dirty="0" err="1" smtClean="0"/>
              <a:t>use</a:t>
            </a:r>
            <a:r>
              <a:rPr lang="de-DE" dirty="0" smtClean="0"/>
              <a:t> pre-processing </a:t>
            </a:r>
            <a:r>
              <a:rPr lang="de-DE" dirty="0" err="1" smtClean="0"/>
              <a:t>step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48D76-00D3-44C7-838D-47E64BA74CC7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llipse 22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 Verbindung mit Pfeil 23"/>
          <p:cNvCxnSpPr>
            <a:stCxn id="21" idx="0"/>
            <a:endCxn id="20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22" idx="0"/>
            <a:endCxn id="20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23" idx="0"/>
            <a:endCxn id="20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21" idx="7"/>
            <a:endCxn id="23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/>
          <p:cNvCxnSpPr>
            <a:stCxn id="23" idx="2"/>
            <a:endCxn id="21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/>
          <p:cNvCxnSpPr>
            <a:stCxn id="21" idx="5"/>
            <a:endCxn id="22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/>
          <p:cNvCxnSpPr>
            <a:stCxn id="23" idx="3"/>
            <a:endCxn id="22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22" idx="2"/>
            <a:endCxn id="21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/>
          <p:cNvCxnSpPr>
            <a:stCxn id="22" idx="6"/>
            <a:endCxn id="23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lipse 33"/>
          <p:cNvSpPr/>
          <p:nvPr/>
        </p:nvSpPr>
        <p:spPr>
          <a:xfrm flipV="1"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Ellipse 34"/>
          <p:cNvSpPr/>
          <p:nvPr/>
        </p:nvSpPr>
        <p:spPr>
          <a:xfrm flipV="1">
            <a:off x="9290697" y="221442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Ellipse 35"/>
          <p:cNvSpPr/>
          <p:nvPr/>
        </p:nvSpPr>
        <p:spPr>
          <a:xfrm flipV="1">
            <a:off x="9945121" y="1730333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Ellipse 36"/>
          <p:cNvSpPr/>
          <p:nvPr/>
        </p:nvSpPr>
        <p:spPr>
          <a:xfrm flipV="1">
            <a:off x="10599545" y="221442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Gerade Verbindung mit Pfeil 37"/>
          <p:cNvCxnSpPr>
            <a:stCxn id="35" idx="0"/>
            <a:endCxn id="34" idx="3"/>
          </p:cNvCxnSpPr>
          <p:nvPr/>
        </p:nvCxnSpPr>
        <p:spPr>
          <a:xfrm>
            <a:off x="9380344" y="2393720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/>
          <p:cNvCxnSpPr>
            <a:stCxn id="36" idx="0"/>
            <a:endCxn id="34" idx="4"/>
          </p:cNvCxnSpPr>
          <p:nvPr/>
        </p:nvCxnSpPr>
        <p:spPr>
          <a:xfrm>
            <a:off x="10034768" y="1909627"/>
            <a:ext cx="0" cy="1694329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/>
          <p:cNvCxnSpPr>
            <a:stCxn id="37" idx="0"/>
            <a:endCxn id="34" idx="5"/>
          </p:cNvCxnSpPr>
          <p:nvPr/>
        </p:nvCxnSpPr>
        <p:spPr>
          <a:xfrm flipH="1">
            <a:off x="10098158" y="2393720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/>
          <p:cNvCxnSpPr>
            <a:stCxn id="35" idx="7"/>
            <a:endCxn id="37" idx="1"/>
          </p:cNvCxnSpPr>
          <p:nvPr/>
        </p:nvCxnSpPr>
        <p:spPr>
          <a:xfrm flipV="1">
            <a:off x="9443734" y="236746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/>
          <p:cNvCxnSpPr>
            <a:stCxn id="37" idx="2"/>
            <a:endCxn id="35" idx="6"/>
          </p:cNvCxnSpPr>
          <p:nvPr/>
        </p:nvCxnSpPr>
        <p:spPr>
          <a:xfrm flipH="1" flipV="1">
            <a:off x="9469991" y="230407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/>
          <p:cNvCxnSpPr>
            <a:stCxn id="35" idx="5"/>
            <a:endCxn id="36" idx="1"/>
          </p:cNvCxnSpPr>
          <p:nvPr/>
        </p:nvCxnSpPr>
        <p:spPr>
          <a:xfrm flipV="1">
            <a:off x="9443734" y="1883370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/>
          <p:cNvCxnSpPr>
            <a:stCxn id="37" idx="3"/>
            <a:endCxn id="36" idx="7"/>
          </p:cNvCxnSpPr>
          <p:nvPr/>
        </p:nvCxnSpPr>
        <p:spPr>
          <a:xfrm flipH="1" flipV="1">
            <a:off x="10098158" y="1883370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stCxn id="36" idx="2"/>
            <a:endCxn id="35" idx="4"/>
          </p:cNvCxnSpPr>
          <p:nvPr/>
        </p:nvCxnSpPr>
        <p:spPr>
          <a:xfrm flipH="1">
            <a:off x="9380344" y="18199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mit Pfeil 45"/>
          <p:cNvCxnSpPr>
            <a:stCxn id="36" idx="6"/>
            <a:endCxn id="37" idx="4"/>
          </p:cNvCxnSpPr>
          <p:nvPr/>
        </p:nvCxnSpPr>
        <p:spPr>
          <a:xfrm>
            <a:off x="10124415" y="18199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807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maximum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 smtClean="0"/>
              <a:t>Create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Set k = </a:t>
            </a:r>
            <a:r>
              <a:rPr lang="de-DE" dirty="0" err="1" smtClean="0"/>
              <a:t>arbitrary</a:t>
            </a:r>
            <a:r>
              <a:rPr lang="de-DE" dirty="0" smtClean="0"/>
              <a:t> value, </a:t>
            </a:r>
            <a:r>
              <a:rPr lang="de-DE" dirty="0" err="1" smtClean="0"/>
              <a:t>subraphs</a:t>
            </a:r>
            <a:r>
              <a:rPr lang="de-DE" dirty="0" smtClean="0"/>
              <a:t> = (</a:t>
            </a:r>
            <a:r>
              <a:rPr lang="de-DE" dirty="0" err="1" smtClean="0"/>
              <a:t>fullGraph</a:t>
            </a:r>
            <a:r>
              <a:rPr lang="de-DE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all k-</a:t>
            </a:r>
            <a:r>
              <a:rPr lang="de-DE" dirty="0" err="1" smtClean="0"/>
              <a:t>trusses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subgraph</a:t>
            </a:r>
            <a:r>
              <a:rPr lang="de-DE" dirty="0" smtClean="0"/>
              <a:t> </a:t>
            </a:r>
            <a:r>
              <a:rPr lang="de-DE" i="1" dirty="0" smtClean="0"/>
              <a:t>after [Cohen]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none</a:t>
            </a:r>
            <a:r>
              <a:rPr lang="de-DE" dirty="0" smtClean="0"/>
              <a:t> </a:t>
            </a:r>
            <a:r>
              <a:rPr lang="de-DE" dirty="0" err="1" smtClean="0"/>
              <a:t>exist</a:t>
            </a:r>
            <a:r>
              <a:rPr lang="de-DE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</a:t>
            </a:r>
            <a:r>
              <a:rPr lang="de-DE" dirty="0" err="1" smtClean="0"/>
              <a:t>Reduce</a:t>
            </a:r>
            <a:r>
              <a:rPr lang="de-DE" dirty="0" smtClean="0"/>
              <a:t> k,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Set </a:t>
            </a:r>
            <a:r>
              <a:rPr lang="de-DE" dirty="0" err="1" smtClean="0"/>
              <a:t>subgraphs</a:t>
            </a:r>
            <a:r>
              <a:rPr lang="de-DE" dirty="0" smtClean="0"/>
              <a:t> =(truss1, truss2, ...)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Increase</a:t>
            </a:r>
            <a:r>
              <a:rPr lang="de-DE" dirty="0" smtClean="0"/>
              <a:t> k,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Abort </a:t>
            </a:r>
            <a:r>
              <a:rPr lang="de-DE" dirty="0" err="1" smtClean="0"/>
              <a:t>if</a:t>
            </a:r>
            <a:r>
              <a:rPr lang="de-DE" dirty="0" smtClean="0"/>
              <a:t> k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already</a:t>
            </a:r>
            <a:r>
              <a:rPr lang="de-DE" dirty="0" smtClean="0"/>
              <a:t> </a:t>
            </a:r>
            <a:r>
              <a:rPr lang="de-DE" dirty="0" err="1" smtClean="0"/>
              <a:t>been</a:t>
            </a:r>
            <a:r>
              <a:rPr lang="de-DE" dirty="0" smtClean="0"/>
              <a:t> </a:t>
            </a:r>
            <a:r>
              <a:rPr lang="de-DE" dirty="0" err="1" smtClean="0"/>
              <a:t>seen</a:t>
            </a:r>
            <a:r>
              <a:rPr lang="de-DE" dirty="0" smtClean="0"/>
              <a:t> </a:t>
            </a:r>
            <a:r>
              <a:rPr lang="de-DE" dirty="0" err="1" smtClean="0"/>
              <a:t>before</a:t>
            </a:r>
            <a:endParaRPr lang="de-DE" dirty="0" smtClean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(</a:t>
            </a:r>
            <a:r>
              <a:rPr lang="de-DE" dirty="0" err="1"/>
              <a:t>Increase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reduce</a:t>
            </a:r>
            <a:r>
              <a:rPr lang="de-DE" dirty="0"/>
              <a:t> k 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binary</a:t>
            </a:r>
            <a:r>
              <a:rPr lang="de-DE" dirty="0"/>
              <a:t> </a:t>
            </a:r>
            <a:r>
              <a:rPr lang="de-DE" dirty="0" err="1"/>
              <a:t>search</a:t>
            </a:r>
            <a:r>
              <a:rPr lang="de-DE" dirty="0"/>
              <a:t> </a:t>
            </a:r>
            <a:r>
              <a:rPr lang="de-DE" dirty="0" err="1"/>
              <a:t>strategy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908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Custom 2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>
        <a:noAutofit/>
      </a:bodyPr>
      <a:lstStyle>
        <a:defPPr algn="ctr"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_hpi_cgs_wide_v2.potx" id="{FD51A2B3-DE68-4559-AB0F-9B08F2E12C85}" vid="{FB634F75-F9E5-407F-B675-EBA8F6262F0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2371</Words>
  <Application>Microsoft Office PowerPoint</Application>
  <PresentationFormat>Breitbild</PresentationFormat>
  <Paragraphs>542</Paragraphs>
  <Slides>28</Slides>
  <Notes>26</Notes>
  <HiddenSlides>7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28</vt:i4>
      </vt:variant>
    </vt:vector>
  </HeadingPairs>
  <TitlesOfParts>
    <vt:vector size="34" baseType="lpstr">
      <vt:lpstr>Arial</vt:lpstr>
      <vt:lpstr>Calibri</vt:lpstr>
      <vt:lpstr>Cambria Math</vt:lpstr>
      <vt:lpstr>Segoe UI Light</vt:lpstr>
      <vt:lpstr>Wingdings</vt:lpstr>
      <vt:lpstr>Retrospect</vt:lpstr>
      <vt:lpstr>PowerPoint-Präsentation</vt:lpstr>
      <vt:lpstr>Problem</vt:lpstr>
      <vt:lpstr>The Data</vt:lpstr>
      <vt:lpstr>k-Trusses</vt:lpstr>
      <vt:lpstr>k-Trusses</vt:lpstr>
      <vt:lpstr>Direction?</vt:lpstr>
      <vt:lpstr>Direction?</vt:lpstr>
      <vt:lpstr>Direction?</vt:lpstr>
      <vt:lpstr>Finding the maximum Truss</vt:lpstr>
      <vt:lpstr>Evaluation – starting k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Evaluation – Triangle Generation</vt:lpstr>
      <vt:lpstr>Evaluation – Triangle Generation</vt:lpstr>
      <vt:lpstr>Conclusions</vt:lpstr>
      <vt:lpstr>References</vt:lpstr>
      <vt:lpstr>Evaluation – Triangle Generation</vt:lpstr>
      <vt:lpstr>The maximum Clique Problem</vt:lpstr>
      <vt:lpstr>The maximum Clique Problem</vt:lpstr>
      <vt:lpstr>The maximum Clique Problem</vt:lpstr>
      <vt:lpstr>Distributed calculation</vt:lpstr>
      <vt:lpstr>Implementation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Limberger</dc:creator>
  <cp:lastModifiedBy>Tim</cp:lastModifiedBy>
  <cp:revision>841</cp:revision>
  <dcterms:created xsi:type="dcterms:W3CDTF">2014-04-10T08:32:59Z</dcterms:created>
  <dcterms:modified xsi:type="dcterms:W3CDTF">2015-06-01T07:32:05Z</dcterms:modified>
</cp:coreProperties>
</file>

<file path=docProps/thumbnail.jpeg>
</file>